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12" r:id="rId2"/>
    <p:sldId id="257" r:id="rId3"/>
    <p:sldId id="259" r:id="rId4"/>
    <p:sldId id="263" r:id="rId5"/>
    <p:sldId id="264" r:id="rId6"/>
    <p:sldId id="272" r:id="rId7"/>
    <p:sldId id="273" r:id="rId8"/>
    <p:sldId id="274" r:id="rId9"/>
    <p:sldId id="284" r:id="rId10"/>
    <p:sldId id="282" r:id="rId11"/>
    <p:sldId id="283" r:id="rId12"/>
    <p:sldId id="313" r:id="rId13"/>
    <p:sldId id="315" r:id="rId14"/>
    <p:sldId id="281" r:id="rId15"/>
    <p:sldId id="285" r:id="rId16"/>
    <p:sldId id="287" r:id="rId17"/>
    <p:sldId id="311" r:id="rId18"/>
    <p:sldId id="309" r:id="rId19"/>
    <p:sldId id="310" r:id="rId20"/>
    <p:sldId id="308" r:id="rId21"/>
    <p:sldId id="326" r:id="rId22"/>
    <p:sldId id="316" r:id="rId23"/>
    <p:sldId id="256" r:id="rId24"/>
    <p:sldId id="306" r:id="rId25"/>
    <p:sldId id="267" r:id="rId26"/>
    <p:sldId id="258" r:id="rId27"/>
    <p:sldId id="279" r:id="rId28"/>
    <p:sldId id="317" r:id="rId29"/>
    <p:sldId id="289" r:id="rId30"/>
    <p:sldId id="329" r:id="rId31"/>
    <p:sldId id="266" r:id="rId32"/>
    <p:sldId id="290" r:id="rId33"/>
    <p:sldId id="296" r:id="rId34"/>
    <p:sldId id="275" r:id="rId35"/>
    <p:sldId id="297" r:id="rId36"/>
    <p:sldId id="298" r:id="rId37"/>
    <p:sldId id="299" r:id="rId38"/>
    <p:sldId id="276" r:id="rId39"/>
    <p:sldId id="301" r:id="rId40"/>
    <p:sldId id="321" r:id="rId41"/>
    <p:sldId id="302" r:id="rId42"/>
    <p:sldId id="331" r:id="rId43"/>
    <p:sldId id="322" r:id="rId44"/>
    <p:sldId id="323" r:id="rId45"/>
    <p:sldId id="277" r:id="rId46"/>
    <p:sldId id="319" r:id="rId47"/>
    <p:sldId id="320" r:id="rId48"/>
    <p:sldId id="330" r:id="rId49"/>
    <p:sldId id="293" r:id="rId50"/>
    <p:sldId id="303" r:id="rId51"/>
    <p:sldId id="324" r:id="rId52"/>
    <p:sldId id="325" r:id="rId53"/>
    <p:sldId id="304" r:id="rId54"/>
    <p:sldId id="305" r:id="rId55"/>
    <p:sldId id="295" r:id="rId56"/>
    <p:sldId id="328" r:id="rId57"/>
    <p:sldId id="260" r:id="rId5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9"/>
    <p:restoredTop sz="94626"/>
  </p:normalViewPr>
  <p:slideViewPr>
    <p:cSldViewPr snapToGrid="0">
      <p:cViewPr varScale="1">
        <p:scale>
          <a:sx n="121" d="100"/>
          <a:sy n="121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5T19:13:05.3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77 16383,'58'0'0,"0"0"0,-2-1 0,0 2 0,1 0 0,0 2 0,-2 1 0,-1 0 0,4 0 0,-4 0 0,13 3 0,-2-5 0,-44-2 0,8 0 0,1 0 0,1 0 0,2 0 0,1 0 0,0 0 0,3 0 0,4 0 0,2 0 0,3 0 0,-3 0 0,1 0 0,0 0 0,-3 0 0,1-1 0,1-2 0,-1 1 0,4-1 0,8 1 0,5-2 0,11-4 0,8-4 0,4-4 0,4 0 0,-2 0 0,-10 4 0,-4 5 0,-10 4 0,-3 3 0,-3 0 0,1 0 0,7 0 0,6 0 0,7 0 0,-2 0 0,-3 0 0,-11 0 0,-8 0 0,-9 0 0,-6 0 0,-1 0 0,2 0 0,5 1 0,9 1 0,7 2 0,4 1 0,-2-1 0,-9 0 0,-9-2 0,-10 0 0,-6 0 0,2 0 0,3 0 0,9-1 0,8-1 0,10 2 0,9 1 0,7-1 0,6 0 0,3-2 0,-3 2 0,-6 1 0,-7-1 0,-4 0 0,-1-2 0,4 0 0,12 0 0,12 0 0,-40 0 0,2 0 0,3 1 0,-1 0 0,-1 0 0,0 1 0,43 1 0,-16-1 0,-16-2 0,-11 0 0,-8 0 0,0 0 0,3 1 0,6 1 0,5 1 0,2-2 0,-4 0 0,-7-1 0,-10 0 0,-10 0 0,-4 0 0,-5 0 0,0 0 0,1-2 0,1-1 0,1-1 0,2-1 0,1 1 0,-3 2 0,-4 1 0,-3 1 0,-4 0 0,6 0 0,-4 0 0,7 0 0,-2-2 0,9-2 0,6-2 0,2-1 0,-1 0 0,-3 1 0,-6 3 0,-5 1 0,-6 2 0,-4 0 0,5 0 0,-1 0 0,3 0 0,-3 0 0,-1 0 0,3 0 0,2 0 0,2 3 0,-1 1 0,-1 2 0,-5-2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5T19:13:09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1 182 16383,'81'1'0,"-1"4"0,-6 2 0,2 2 0,3 2 0,-6-1 0,2-1 0,-3-2 0,-3-4 0,7-1 0,-4-2 0,2 2 0,6 0 0,5 3 0,2-1 0,-1-1 0,-6-1 0,-7-2 0,-4 0 0,-6 0 0,-5 0 0,-5 0 0,-4 0 0,-2 0 0,-1 0 0,2 0 0,5 0 0,4 0 0,2 0 0,0 0 0,1 0 0,1-2 0,3 0 0,6-1 0,3 0 0,2 0 0,1-1 0,9-5 0,10 0 0,-45 4 0,1 1 0,0 0 0,-1 0 0,36 0 0,-12-2 0,-5 0 0,-2-1 0,9 0 0,11 0 0,4 1 0,-3 0 0,-4 1 0,-5 1 0,-5 0 0,-2 0 0,-8 0 0,-7-1 0,-2-1 0,-2 0 0,4-3 0,2-1 0,-4 0 0,-7 0 0,-10 2 0,-8 1 0,0-1 0,4-1 0,11-1 0,15 0 0,14 0 0,12 0 0,1 3 0,-7 2 0,-12 3 0,-12 2 0,-8 0 0,-3 0 0,-1 0 0,-1 0 0,0 0 0,-1 0 0,2 0 0,1 0 0,-2 1 0,0 1 0,-5 2 0,-5 1 0,-4 1 0,-3-1 0,-3 0 0,1 1 0,1-1 0,1 2 0,1 0 0,-1-2 0,1 1 0,-2-1 0,-1-1 0,-3 1 0,-1-1 0,-3-2 0,3-1 0,5 1 0,6 2 0,8 2 0,4 2 0,-2-1 0,-2-1 0,-8-3 0,-7 0 0,-5-2 0,-7 1 0,6 0 0,-4-1 0,2 1 0,-4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5T19:13:13.0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16383,'64'0'0,"8"0"0,4 0 0,4 0 0,16 3 0,-41-1 0,18 3 0,-35-2 0,9 1 0,-2 1 0,-4 0 0,0-2 0,4 0 0,4-1 0,4 0 0,1 1 0,0 0 0,0 1 0,-1 1 0,-3 0 0,-6 1 0,-7-2 0,-7-1 0,-2-1 0,1-1 0,6 1 0,6 2 0,2 0 0,1-2 0,2 0 0,3-2 0,11 0 0,11 0 0,1 0 0,-6 2 0,-16 0 0,-18 0 0,-11 0 0,-6-2 0,-3 0 0,8 0 0,2 0 0,11 0 0,5 0 0,4 0 0,3 0 0,1 0 0,1 0 0,2 0 0,-3 0 0,-2 0 0,-2 0 0,1-1 0,6-3 0,6-4 0,4-3 0,-2 0 0,-5 1 0,-7 2 0,-10 1 0,-9 4 0,-7 1 0,-4 2 0,0 0 0,3 0 0,4 0 0,4 0 0,0-2 0,-1 1 0,-5-1 0,-3 0 0,-3 2 0,1 0 0,0 0 0,3-1 0,-1-1 0,3-1 0,-1-1 0,1 1 0,-3 0 0,-4 1 0,3 0 0,14 2 0,-16-1 0,9 1 0,-23-2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7:33:4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24575,'0'26'0,"5"22"0,11 21 0,13 20 0,14-1 0,-18-41 0,2 0 0,1 0 0,2-1 0,-1-2 0,2-2 0,0-1 0,2-2 0,33 33 0,4-5 0,6-3 0,-1-4 0,-1-4 0,1-1 0,-1-3 0,1 0 0,4-3 0,4-3 0,-38-24 0,1-1 0,4 1 0,2 0 0,1-1 0,1-1 0,1 2 0,0-1 0,-1-1 0,0 0 0,-2 1 0,0-1 0,-2-1 0,1 0 0,-1-2 0,0-2 0,-1 0 0,0-1 0,43 9 0,-4-4 0,-8-6 0,-10-6 0,-9-4 0,-12-3 0,-11 2 0,-7 0 0,-5 0 0,-5 2 0,0-2 0,-1 2 0,-3 1 0,-1-1 0,1-1 0,-6-1 0,-1 0 0,-12 0 0,3 0 0,-5-1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7:33:4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24575,'5'8'0,"5"4"0,-2-2 0,6 3 0,-4-4 0,2 1 0,0-1 0,0 0 0,0-2 0,-1 1 0,0-1 0,1 0 0,-1 2 0,1 1 0,0 1 0,0 2 0,0-2 0,-3 2 0,2-2 0,-2 0 0,1 0 0,-2 1 0,1 3 0,-2-5 0,1 5 0,-3-7 0,4 5 0,-3-4 0,2 1 0,-4-5 0,0 1 0,0 1 0,1-1 0,-2-1 0,-1 1 0,-8-1 0,-5 3 0,-3 1 0,-4 0 0,-3 1 0,-5 1 0,-3 1 0,1 1 0,2 1 0,2 1 0,-2 1 0,0 2 0,-2 0 0,1 2 0,5 2 0,3 0 0,5 0 0,2-3 0,4-4 0,3-6 0,2-4 0,2-4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7:33:5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1230 24575,'20'0'0,"15"0"0,4 0 0,29 0 0,-1 0 0,32 0 0,-44 0 0,2 0 0,7-3 0,2-3 0,3-1 0,2-4 0,-1-1 0,1-3 0,2-3 0,-2-2 0,-3 1 0,-2 0 0,-4 0 0,0 1 0,-6 0 0,0 0 0,-2 1 0,-1-1 0,-1 2 0,0-2 0,4 0 0,0-1 0,3-1 0,-1-2 0,1 1 0,-1-2 0,1-1 0,-1-3 0,-2-2 0,-1-3 0,-1-2 0,-1-2 0,-1-2 0,-2-2 0,-1-1 0,0 0 0,-2 1 0,-1 0 0,-4 2 0,-1-1 0,-4 4 0,-1 1 0,19-22 0,-15 14 0,-11 11 0,-8 8 0,-4 3 0,-2 2 0,-2 0 0,-3 1 0,-2 2 0,-3 1 0,0 7 0,-3 1 0,0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7:34:0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24575,'17'0'0,"5"-2"0,17-4 0,-15 2 0,11-8 0,-14 3 0,9-4 0,3-2 0,-2 3 0,-4 1 0,-3 2 0,-3 0 0,-1-1 0,-1-2 0,0 0 0,-2 0 0,0 1 0,-4 3 0,-2 1 0,-1-2 0,-5 3 0,1 2 0,-6 12 0,-1 11 0,-2-1 0,0 12 0,0-5 0,1 11 0,1 5 0,1 1 0,0 1 0,0-4 0,0-3 0,2-5 0,3-4 0,2-3 0,5-5 0,-1-2 0,-2-3 0,-2-5 0,-4-6 0,-1-3 0,-1-3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2:01:2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5524 24575,'19'-2'0,"25"-4"0,2-4 0,8-3 0,18-7 0,7-4 0,-15 2 0,2-3 0,1-2 0,5-2 0,1-3 0,-3 0 0,-7 2 0,-2 0 0,-1 0 0,23-15 0,-5 1 0,-13 5 0,-3 1 0,-3-2 0,0-3 0,7-8 0,2-5 0,2-6 0,2-5-256,-18 15 1,0-2 0,1-1 255,-1 0 0,-1-2 0,0 0 0,-3 3 0,0 0 0,-2 0-20,17-20 0,-3 0 20,-8 7 0,-2 1 0,-3-1 0,-1 0 0,-2 1 0,-1-1 0,-2 1 0,0 0 0,-3 2 0,-1 1 0,-3 2 0,-1-1 381,-2 2 1,0 0-382,0-2 0,-1-2 21,2-1 1,-1-2-22,0-2 0,1-1 0,-1 0 0,0 0 0,-2 4 0,0 1 0,-3 4 0,1 1 0,-1 2 0,0 0 0,-1 1 0,1 0 0,-1-1 0,-1 1 0,1-2 0,-1 0 0,-1 0 0,0 1 0,-1-2 0,-1-1 0,-1-2 0,0-1 0,-2 0 0,0-1 0,-2 1 0,-1 1 0,-1 4 0,-1 2 0,-2 7 0,-1 2 0,9-35 0,-4 10 0,-1 4 0,0-1 0,0 1 0,0 6 0,-3 2 0,-2 3 0,-2 3 0,-4 3 0,-1 3 0,-2 3 0,-2 3 0,0 4 0,0 6 0,1 4 0,1 5 0,0 3 0,1 4 0,-1 2 0,0 3 0,0 0 0,0 1 0,-1 3 0,0 2 0,-3 6 0,-7 5 0,-15 12 0,5-4 0,-17 10 0,8-6 0,-10 7 0,-2 3 0,6-3 0,4 0 0,5-3 0,6-2 0,4-3 0,6-4 0,4-5 0,5-4 0,8-7 0,13-9 0,18-9 0,13-7 0,4-2 0,-7 3 0,-13 6 0,-12 5 0,-10 3 0,-5 1 0,-3 1 0,-2 2 0,-1 1 0,-2 2 0,0 1 0,-1 1 0,1 2 0,-1 0 0,0 0 0,0-2 0,-1 0 0,1-3 0,-1 0 0,1 0 0,0-1 0,0 1 0,0 2 0,1 3 0,1 3 0,6 6 0,6 6 0,5 7 0,1 5 0,0 1 0,-4 0 0,-1-1 0,-4-6 0,-3-3 0,-2-4 0,1-1 0,0 1 0,1 0 0,2 1 0,-4-4 0,1 0 0,-3-3 0,2 2 0,1 1 0,-1-2 0,-2-1 0,-2-3 0,0-1 0,0 1 0,2 0 0,1 0 0,-1 0 0,2 0 0,-1 0 0,1 0 0,-1 0 0,-3-1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D0ED7-892C-D64D-B24D-A45F20F1F5AB}" type="datetimeFigureOut">
              <a:rPr lang="en-IL" smtClean="0"/>
              <a:t>01/12/2022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B0B07-AE02-7B49-AF08-14B7CE9BD5E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5089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B0B07-AE02-7B49-AF08-14B7CE9BD5ED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985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B0B07-AE02-7B49-AF08-14B7CE9BD5ED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33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B0B07-AE02-7B49-AF08-14B7CE9BD5ED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642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B0B07-AE02-7B49-AF08-14B7CE9BD5ED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465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B0B07-AE02-7B49-AF08-14B7CE9BD5ED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887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B0B07-AE02-7B49-AF08-14B7CE9BD5ED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79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B0B07-AE02-7B49-AF08-14B7CE9BD5ED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80227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B0B07-AE02-7B49-AF08-14B7CE9BD5ED}" type="slidenum">
              <a:rPr lang="en-IL" smtClean="0"/>
              <a:t>56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31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8449-7685-33D8-68B1-4BCD6E39A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832F6-B631-A957-2BC9-FD0995BF3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8B340-0193-5282-092A-BD2CA880B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CE7F-BE0B-A849-BB98-AA68EB1D41CE}" type="datetime1">
              <a:rPr lang="en-US" smtClean="0"/>
              <a:t>12/1/22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816D-6B78-2021-CE73-7F6119AD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26CC8-2332-C04F-5B08-E741F6DC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7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DA5F-9D7A-7F91-2EB9-77AF4AE5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FDE91-B959-D196-0FE3-5B3A704CA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D9E7B-7936-4C89-5B8B-0F2B02DDB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59FD-3F62-4049-8A03-A15B723A6599}" type="datetime1">
              <a:rPr lang="en-US" smtClean="0"/>
              <a:t>12/1/22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A3904-AA3B-8676-E5A7-8F9AEE46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B4EB4-E646-3A73-4717-15FC7E1E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023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624A8D-D80A-6C63-40D1-C7B5CF1CA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BBE5C-376A-CBDD-D4E4-7800E8EC5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57276-C490-B44C-FA3B-C46B0490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6A98-718B-A149-9157-9761D64F7A79}" type="datetime1">
              <a:rPr lang="en-US" smtClean="0"/>
              <a:t>12/1/22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AF61B-24E0-F0FD-7BC5-F1CBF18D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4DE95-7F36-DE90-2277-F50C46EA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948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09F1-1F78-18B9-BC1E-B7CA2EC6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32C4-0B57-543C-944C-9DDDC48C5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85D28-8A48-1205-A679-9A791702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BF539-2240-FD48-ACCD-6E4EB626FC60}" type="datetime1">
              <a:rPr lang="en-US" smtClean="0"/>
              <a:t>12/1/22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A435E-911B-56AA-FED4-8466F7E5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DA19E-122E-CE75-AF0B-0C5AC4B5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073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4785-8F7C-AF4B-BAD9-8F906B32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2C604-307F-CA1D-302F-CAE4D72C7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9B0E9-0938-5C9B-B3BA-F0990B31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A928-798E-CD4D-8164-000E6475A257}" type="datetime1">
              <a:rPr lang="en-US" smtClean="0"/>
              <a:t>12/1/22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0D9E2-1868-A4DA-54A8-C9600670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5E24E-7E52-BB06-1DC3-0D9830D6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108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A6E4-8887-5081-D3BB-D0B173CA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68C6-1FBB-6883-452D-D607DCE04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72DED-67A0-A7A5-5A57-9B6AB35B8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58632-C288-1EA2-3720-51790493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A658-887A-784C-82FD-3DC9DD63B798}" type="datetime1">
              <a:rPr lang="en-US" smtClean="0"/>
              <a:t>12/1/22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52A0E-3502-E4B3-1438-7A8E51C3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F012D-9BC9-CE86-6E8E-871F87CC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124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CCF6-4822-43D5-0A1D-1B7854A4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F5CD0-34A5-4E3E-EA67-9ED888A5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F88E9-A5DB-2272-2700-826BAC552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233D6-BDA5-2B7E-3FEB-32C7F78A0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DA0D3-4CF1-2FB4-BB3F-2BB42CE45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BE7F54-3AB2-A5B9-9F07-89E7302F4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7ABE-DBA9-6748-952A-7D5B3307A54C}" type="datetime1">
              <a:rPr lang="en-US" smtClean="0"/>
              <a:t>12/1/22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C2B633-32E5-E464-8CED-CEF0147A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FF8A9-015F-2DA3-7E5A-3B5BBE41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620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1B3C-12AA-FD64-C3A0-565D3CC3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74ADA-592A-2956-F9DA-DB721D91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6E06-0EAC-074F-BFBC-BA5EAEA495FC}" type="datetime1">
              <a:rPr lang="en-US" smtClean="0"/>
              <a:t>12/1/22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3B564-DA48-5DD0-E144-AD7AFE440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9D8E2-5395-7543-CAEB-3EDA29EA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604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F8004-AA84-2F3F-845F-14E6A8E1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7992-6A79-BD4A-90BD-D2ACCD03FFE8}" type="datetime1">
              <a:rPr lang="en-US" smtClean="0"/>
              <a:t>12/1/22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64CC3-8FC3-6C9F-2D56-EF32D992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3F4CF-806A-6693-7026-6F18B4AC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584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2DC12-630D-083F-2632-86105963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4185-F3C9-FFED-B0B4-17169420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AF3E7-AEF2-1F2A-74D2-9E41358CD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D011B-71D8-8757-3390-E570FD7C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118C-8F11-4043-8654-6CCD05745ECE}" type="datetime1">
              <a:rPr lang="en-US" smtClean="0"/>
              <a:t>12/1/22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58D39-ADB0-FDD1-F879-75237A3E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AFA5D-8075-997A-89A2-C9C9B69E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186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70ED-DEAF-F0E7-19DC-436FFA39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DACE3-F5FC-7F3D-AD98-CCDBB29BF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9F3B8-0B6C-177D-FC47-B2413C873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362B3-7259-3778-183C-72D6D645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13A6-4E5E-9F4C-87DD-AC8CEBA304D4}" type="datetime1">
              <a:rPr lang="en-US" smtClean="0"/>
              <a:t>12/1/22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B91B1-B96B-CDCC-5ACF-D9D1E2A8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76DA9-5DBF-051E-7F60-B487BE13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6992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1CD89-9456-FA71-2120-D31F60EF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F84F0-3C57-9FB4-15BF-EB5C0A418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C0A9-462A-1CB5-64CA-ACBF804A3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D7848-266C-B54B-B4BE-9D01EEDA5A2E}" type="datetime1">
              <a:rPr lang="en-US" smtClean="0"/>
              <a:t>12/1/22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6AE02-6FA6-67DD-BA27-423943262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0E95-3EF6-EF5A-1CE2-CB98EF72A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46F2A-1CD2-1046-8DF4-12254C30794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700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customXml" Target="../ink/ink6.xm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33.png"/><Relationship Id="rId5" Type="http://schemas.openxmlformats.org/officeDocument/2006/relationships/image" Target="../media/image23.jpg"/><Relationship Id="rId15" Type="http://schemas.openxmlformats.org/officeDocument/2006/relationships/image" Target="../media/image35.png"/><Relationship Id="rId10" Type="http://schemas.openxmlformats.org/officeDocument/2006/relationships/customXml" Target="../ink/ink5.xml"/><Relationship Id="rId19" Type="http://schemas.openxmlformats.org/officeDocument/2006/relationships/image" Target="../media/image39.png"/><Relationship Id="rId4" Type="http://schemas.openxmlformats.org/officeDocument/2006/relationships/image" Target="../media/image22.jpeg"/><Relationship Id="rId9" Type="http://schemas.openxmlformats.org/officeDocument/2006/relationships/image" Target="../media/image32.png"/><Relationship Id="rId1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F462C-B8BE-3896-6C1D-E1AF5BA7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07A30-EB5D-8322-2AB0-026A659D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1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50421-5014-1D3F-7B76-D22CD79BC4D1}"/>
              </a:ext>
            </a:extLst>
          </p:cNvPr>
          <p:cNvSpPr txBox="1"/>
          <p:nvPr/>
        </p:nvSpPr>
        <p:spPr>
          <a:xfrm>
            <a:off x="1559621" y="136525"/>
            <a:ext cx="907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33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 50-minutes trip</a:t>
            </a:r>
            <a:endParaRPr lang="en-US" sz="3200" b="1" i="0" dirty="0">
              <a:solidFill>
                <a:srgbClr val="000000"/>
              </a:solidFill>
              <a:effectLst/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B59D6-9D58-AD77-E804-8B6F1E5F0E8B}"/>
              </a:ext>
            </a:extLst>
          </p:cNvPr>
          <p:cNvSpPr txBox="1"/>
          <p:nvPr/>
        </p:nvSpPr>
        <p:spPr>
          <a:xfrm>
            <a:off x="1235599" y="721300"/>
            <a:ext cx="93967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Plan:</a:t>
            </a:r>
            <a:endParaRPr lang="en-US" sz="3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cs typeface="Calibri" panose="020F0502020204030204" pitchFamily="34" charset="0"/>
              </a:rPr>
              <a:t>ILVR: </a:t>
            </a:r>
            <a:r>
              <a:rPr lang="en-US" sz="2200" b="0" dirty="0">
                <a:effectLst/>
              </a:rPr>
              <a:t>Conditioning Method for Denoising Diffusion Probabilistic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cs typeface="Calibri" panose="020F0502020204030204" pitchFamily="34" charset="0"/>
              </a:rPr>
              <a:t>Palette: Image-to-Image Diffusion Models</a:t>
            </a:r>
            <a:endParaRPr lang="en-US" sz="3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8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10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40" y="61562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Cool but… HOW?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150E4B7D-C0DA-35AC-0A8A-CF69B0BF88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4" y="763818"/>
            <a:ext cx="5103706" cy="3289540"/>
          </a:xfrm>
          <a:prstGeom prst="rect">
            <a:avLst/>
          </a:prstGeom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6953031-1374-5599-8315-C3CE5A36D9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717" y="4035944"/>
            <a:ext cx="8165145" cy="23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8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11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40" y="61562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One more thing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3FAB-C805-0F48-2305-11F81CCA2774}"/>
              </a:ext>
            </a:extLst>
          </p:cNvPr>
          <p:cNvSpPr txBox="1"/>
          <p:nvPr/>
        </p:nvSpPr>
        <p:spPr>
          <a:xfrm>
            <a:off x="1080940" y="665872"/>
            <a:ext cx="1003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000" b="1" dirty="0"/>
              <a:t>Reference selection and user controllability</a:t>
            </a:r>
            <a:endParaRPr lang="en-IL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CEE04-CFB7-4E21-0107-3B4F07696AE8}"/>
              </a:ext>
            </a:extLst>
          </p:cNvPr>
          <p:cNvSpPr txBox="1"/>
          <p:nvPr/>
        </p:nvSpPr>
        <p:spPr>
          <a:xfrm>
            <a:off x="1080940" y="1186853"/>
            <a:ext cx="496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b="1" dirty="0"/>
              <a:t>Goal</a:t>
            </a:r>
            <a:r>
              <a:rPr lang="en-IL" dirty="0"/>
              <a:t>: To extend the method to various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D9469-796A-B2C4-B470-7E220C4B67E6}"/>
              </a:ext>
            </a:extLst>
          </p:cNvPr>
          <p:cNvSpPr txBox="1"/>
          <p:nvPr/>
        </p:nvSpPr>
        <p:spPr>
          <a:xfrm>
            <a:off x="1080939" y="1634447"/>
            <a:ext cx="5048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Let's</a:t>
            </a:r>
            <a:r>
              <a:rPr lang="he-IL" sz="2000" dirty="0"/>
              <a:t> </a:t>
            </a:r>
            <a:r>
              <a:rPr lang="en-IL" sz="2000" dirty="0"/>
              <a:t>define </a:t>
            </a:r>
            <a:r>
              <a:rPr lang="en-US" sz="2000" dirty="0"/>
              <a:t>some </a:t>
            </a:r>
            <a:r>
              <a:rPr lang="en-IL" sz="2000" dirty="0"/>
              <a:t>stuff and explore properties: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D278E15-42BB-521E-FC84-2BCD268DA3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320" y="2594502"/>
            <a:ext cx="3390900" cy="55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2D925D-366B-D896-3FB1-EF916F46BB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304" y="3149244"/>
            <a:ext cx="5143500" cy="50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49A63E-83CD-18CF-163D-81D56603325F}"/>
              </a:ext>
            </a:extLst>
          </p:cNvPr>
          <p:cNvSpPr txBox="1"/>
          <p:nvPr/>
        </p:nvSpPr>
        <p:spPr>
          <a:xfrm>
            <a:off x="1080939" y="3773651"/>
            <a:ext cx="602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000" u="sng" dirty="0"/>
              <a:t>Properties:</a:t>
            </a:r>
            <a:endParaRPr lang="en-IL" sz="2000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C713F7-9605-4472-5947-B3547AF7ACD9}"/>
              </a:ext>
            </a:extLst>
          </p:cNvPr>
          <p:cNvSpPr txBox="1"/>
          <p:nvPr/>
        </p:nvSpPr>
        <p:spPr>
          <a:xfrm>
            <a:off x="1523267" y="4225017"/>
            <a:ext cx="506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</a:t>
            </a:r>
            <a:r>
              <a:rPr lang="en-IL" dirty="0"/>
              <a:t>eference image can be any image selected from</a:t>
            </a:r>
          </a:p>
        </p:txBody>
      </p:sp>
      <p:pic>
        <p:nvPicPr>
          <p:cNvPr id="21" name="Picture 20" descr="Text&#10;&#10;Description automatically generated with low confidence">
            <a:extLst>
              <a:ext uri="{FF2B5EF4-FFF2-40B4-BE49-F238E27FC236}">
                <a16:creationId xmlns:a16="http://schemas.microsoft.com/office/drawing/2014/main" id="{3E00B96F-28E1-5E0B-E11E-64B7C65900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156" y="4142983"/>
            <a:ext cx="36830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AFAD50-ABC5-FD28-86A2-AAB394ECA873}"/>
                  </a:ext>
                </a:extLst>
              </p:cNvPr>
              <p:cNvSpPr txBox="1"/>
              <p:nvPr/>
            </p:nvSpPr>
            <p:spPr>
              <a:xfrm>
                <a:off x="1523267" y="4771568"/>
                <a:ext cx="3619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L" dirty="0"/>
                  <a:t>2. </a:t>
                </a:r>
                <a:r>
                  <a:rPr lang="en-US" dirty="0"/>
                  <a:t>F</a:t>
                </a:r>
                <a:r>
                  <a:rPr lang="en-IL" dirty="0"/>
                  <a:t>or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downsampling factors,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AFAD50-ABC5-FD28-86A2-AAB394ECA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267" y="4771568"/>
                <a:ext cx="3619645" cy="369332"/>
              </a:xfrm>
              <a:prstGeom prst="rect">
                <a:avLst/>
              </a:prstGeom>
              <a:blipFill>
                <a:blip r:embed="rId5"/>
                <a:stretch>
                  <a:fillRect l="-1748" t="-6667" r="-350" b="-2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2B45E132-7813-685E-C8DC-5BA3B55FCFF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407" y="4611130"/>
            <a:ext cx="2044700" cy="736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DC6BDB-90D2-C7E1-2744-85A776AFD327}"/>
              </a:ext>
            </a:extLst>
          </p:cNvPr>
          <p:cNvSpPr txBox="1"/>
          <p:nvPr/>
        </p:nvSpPr>
        <p:spPr>
          <a:xfrm>
            <a:off x="1535389" y="5340283"/>
            <a:ext cx="519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3. Limiting the range of the conditioning step derives:</a:t>
            </a:r>
          </a:p>
        </p:txBody>
      </p:sp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1CA67213-9171-CEE2-244F-66AFFB45D15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444" y="5190071"/>
            <a:ext cx="2489200" cy="67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84B751-E96E-3500-49C5-A53AB4EE7A88}"/>
                  </a:ext>
                </a:extLst>
              </p:cNvPr>
              <p:cNvSpPr txBox="1"/>
              <p:nvPr/>
            </p:nvSpPr>
            <p:spPr>
              <a:xfrm>
                <a:off x="1170591" y="2143597"/>
                <a:ext cx="1637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IL" dirty="0"/>
                  <a:t>- </a:t>
                </a:r>
                <a:r>
                  <a:rPr lang="en-US" dirty="0"/>
                  <a:t>Global set</a:t>
                </a:r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84B751-E96E-3500-49C5-A53AB4EE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591" y="2143597"/>
                <a:ext cx="1637179" cy="369332"/>
              </a:xfrm>
              <a:prstGeom prst="rect">
                <a:avLst/>
              </a:prstGeom>
              <a:blipFill>
                <a:blip r:embed="rId8"/>
                <a:stretch>
                  <a:fillRect t="-6667" r="-1538" b="-2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03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2" grpId="0"/>
      <p:bldP spid="2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12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40" y="61562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One more thing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3FAB-C805-0F48-2305-11F81CCA2774}"/>
              </a:ext>
            </a:extLst>
          </p:cNvPr>
          <p:cNvSpPr txBox="1"/>
          <p:nvPr/>
        </p:nvSpPr>
        <p:spPr>
          <a:xfrm>
            <a:off x="1080939" y="691740"/>
            <a:ext cx="1003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000" b="1" dirty="0"/>
              <a:t>Reference selection and user controllability</a:t>
            </a:r>
            <a:endParaRPr lang="en-IL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CEE04-CFB7-4E21-0107-3B4F07696AE8}"/>
              </a:ext>
            </a:extLst>
          </p:cNvPr>
          <p:cNvSpPr txBox="1"/>
          <p:nvPr/>
        </p:nvSpPr>
        <p:spPr>
          <a:xfrm>
            <a:off x="1080940" y="1186853"/>
            <a:ext cx="496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b="1" dirty="0"/>
              <a:t>Goal</a:t>
            </a:r>
            <a:r>
              <a:rPr lang="en-IL" dirty="0"/>
              <a:t>: To extend the method to various applications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D278E15-42BB-521E-FC84-2BCD268DA3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939" y="2051298"/>
            <a:ext cx="3390900" cy="55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27F53-CB3E-972F-312F-8B11076EAB33}"/>
                  </a:ext>
                </a:extLst>
              </p:cNvPr>
              <p:cNvSpPr txBox="1"/>
              <p:nvPr/>
            </p:nvSpPr>
            <p:spPr>
              <a:xfrm>
                <a:off x="1080939" y="1612459"/>
                <a:ext cx="370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27F53-CB3E-972F-312F-8B11076EA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39" y="1612459"/>
                <a:ext cx="370422" cy="369332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A84B751-E96E-3500-49C5-A53AB4EE7A88}"/>
              </a:ext>
            </a:extLst>
          </p:cNvPr>
          <p:cNvSpPr txBox="1"/>
          <p:nvPr/>
        </p:nvSpPr>
        <p:spPr>
          <a:xfrm>
            <a:off x="1627388" y="1631319"/>
            <a:ext cx="124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- </a:t>
            </a:r>
            <a:r>
              <a:rPr lang="en-US" dirty="0"/>
              <a:t>Global set</a:t>
            </a:r>
            <a:endParaRPr lang="en-IL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4406C03-59DE-A623-E30B-2A70E3A355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0851" y="2624535"/>
            <a:ext cx="6410205" cy="37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4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13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40" y="61562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Let’s wrap it up</a:t>
            </a:r>
          </a:p>
        </p:txBody>
      </p:sp>
      <p:pic>
        <p:nvPicPr>
          <p:cNvPr id="15" name="Picture 1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A24EFF-C12A-4644-2027-1E9B34DEAF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425" y="1012161"/>
            <a:ext cx="8165145" cy="2393067"/>
          </a:xfrm>
          <a:prstGeom prst="rect">
            <a:avLst/>
          </a:prstGeom>
        </p:spPr>
      </p:pic>
      <p:pic>
        <p:nvPicPr>
          <p:cNvPr id="16" name="Picture 15" descr="A picture containing text, colorful, tiled, black&#10;&#10;Description automatically generated">
            <a:extLst>
              <a:ext uri="{FF2B5EF4-FFF2-40B4-BE49-F238E27FC236}">
                <a16:creationId xmlns:a16="http://schemas.microsoft.com/office/drawing/2014/main" id="{228AF346-FA0C-7455-20FC-EECC58D55F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3"/>
          <a:stretch/>
        </p:blipFill>
        <p:spPr>
          <a:xfrm>
            <a:off x="2013425" y="3805609"/>
            <a:ext cx="1029090" cy="2308029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35E4057D-6A92-6AD2-2A11-FE5910954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4" y="3805609"/>
            <a:ext cx="1004097" cy="2308028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BD8F837A-0EBE-FCA0-5C68-C2BF466832E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669" y="4463580"/>
            <a:ext cx="3267901" cy="8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14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38" y="-93713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Results</a:t>
            </a:r>
          </a:p>
        </p:txBody>
      </p:sp>
      <p:pic>
        <p:nvPicPr>
          <p:cNvPr id="3" name="Picture 2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6CB0FA06-4919-2ADC-312C-C02F5786A7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430" y="531401"/>
            <a:ext cx="9125139" cy="59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6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15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40" y="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Results</a:t>
            </a:r>
          </a:p>
        </p:txBody>
      </p:sp>
      <p:pic>
        <p:nvPicPr>
          <p:cNvPr id="7" name="Picture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0002749A-0AF9-40EC-17D7-578A27849F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94" y="865917"/>
            <a:ext cx="11906812" cy="4876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82A613-B6D9-7EC7-B46D-AABF787047EC}"/>
                  </a:ext>
                </a:extLst>
              </p:cNvPr>
              <p:cNvSpPr txBox="1"/>
              <p:nvPr/>
            </p:nvSpPr>
            <p:spPr>
              <a:xfrm>
                <a:off x="277124" y="5742039"/>
                <a:ext cx="1450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r" defTabSz="9144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82A613-B6D9-7EC7-B46D-AABF78704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24" y="5742039"/>
                <a:ext cx="14503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850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16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38" y="-93713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1332E-7382-3B8B-8A3E-B6706906DFBE}"/>
              </a:ext>
            </a:extLst>
          </p:cNvPr>
          <p:cNvSpPr txBox="1"/>
          <p:nvPr/>
        </p:nvSpPr>
        <p:spPr>
          <a:xfrm>
            <a:off x="1080937" y="386127"/>
            <a:ext cx="10030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500" b="1" dirty="0"/>
              <a:t>Multi-Domain Image Translation</a:t>
            </a:r>
            <a:endParaRPr lang="en-IL" sz="2500" b="1" dirty="0"/>
          </a:p>
        </p:txBody>
      </p:sp>
      <p:pic>
        <p:nvPicPr>
          <p:cNvPr id="3" name="Picture 2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CD19BD70-150C-5420-9B76-B0512D95C8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2226" y="841894"/>
            <a:ext cx="7247540" cy="5629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EDBD1B-9A2A-E4B0-6DD8-86E07BD87997}"/>
                  </a:ext>
                </a:extLst>
              </p:cNvPr>
              <p:cNvSpPr txBox="1"/>
              <p:nvPr/>
            </p:nvSpPr>
            <p:spPr>
              <a:xfrm>
                <a:off x="9719766" y="6169580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he-IL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EDBD1B-9A2A-E4B0-6DD8-86E07BD87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766" y="6169580"/>
                <a:ext cx="9693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758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17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38" y="-93713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1332E-7382-3B8B-8A3E-B6706906DFBE}"/>
              </a:ext>
            </a:extLst>
          </p:cNvPr>
          <p:cNvSpPr txBox="1"/>
          <p:nvPr/>
        </p:nvSpPr>
        <p:spPr>
          <a:xfrm>
            <a:off x="1080937" y="386127"/>
            <a:ext cx="10030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500" b="1" dirty="0"/>
              <a:t>Multi-Domain Image Translation</a:t>
            </a:r>
            <a:endParaRPr lang="en-IL" sz="2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EDBD1B-9A2A-E4B0-6DD8-86E07BD87997}"/>
                  </a:ext>
                </a:extLst>
              </p:cNvPr>
              <p:cNvSpPr txBox="1"/>
              <p:nvPr/>
            </p:nvSpPr>
            <p:spPr>
              <a:xfrm>
                <a:off x="10195141" y="5806559"/>
                <a:ext cx="969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EDBD1B-9A2A-E4B0-6DD8-86E07BD87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141" y="5806559"/>
                <a:ext cx="9693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different, nature, same&#10;&#10;Description automatically generated">
            <a:extLst>
              <a:ext uri="{FF2B5EF4-FFF2-40B4-BE49-F238E27FC236}">
                <a16:creationId xmlns:a16="http://schemas.microsoft.com/office/drawing/2014/main" id="{2D37A84F-B676-EFF6-2181-26754F411F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48" y="1102751"/>
            <a:ext cx="8198293" cy="5253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6B1A1-2337-7326-FE5F-13205B524975}"/>
              </a:ext>
            </a:extLst>
          </p:cNvPr>
          <p:cNvSpPr txBox="1"/>
          <p:nvPr/>
        </p:nvSpPr>
        <p:spPr>
          <a:xfrm>
            <a:off x="4535086" y="718691"/>
            <a:ext cx="3121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500" b="1" dirty="0"/>
              <a:t>Paint-to-Image</a:t>
            </a:r>
            <a:endParaRPr lang="en-IL" sz="2500" b="1" dirty="0"/>
          </a:p>
        </p:txBody>
      </p:sp>
    </p:spTree>
    <p:extLst>
      <p:ext uri="{BB962C8B-B14F-4D97-AF65-F5344CB8AC3E}">
        <p14:creationId xmlns:p14="http://schemas.microsoft.com/office/powerpoint/2010/main" val="371350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18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38" y="-93713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EDBD1B-9A2A-E4B0-6DD8-86E07BD87997}"/>
                  </a:ext>
                </a:extLst>
              </p:cNvPr>
              <p:cNvSpPr txBox="1"/>
              <p:nvPr/>
            </p:nvSpPr>
            <p:spPr>
              <a:xfrm>
                <a:off x="9067800" y="5433020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Ref in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(1000,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EDBD1B-9A2A-E4B0-6DD8-86E07BD87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0" y="5433020"/>
                <a:ext cx="2743200" cy="923330"/>
              </a:xfrm>
              <a:prstGeom prst="rect">
                <a:avLst/>
              </a:prstGeom>
              <a:blipFill>
                <a:blip r:embed="rId3"/>
                <a:stretch>
                  <a:fillRect l="-2304" b="-94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8736E3-1ECB-D1C1-D81C-4EEE8835C81C}"/>
              </a:ext>
            </a:extLst>
          </p:cNvPr>
          <p:cNvSpPr txBox="1"/>
          <p:nvPr/>
        </p:nvSpPr>
        <p:spPr>
          <a:xfrm>
            <a:off x="4535088" y="516230"/>
            <a:ext cx="31218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500" b="1" dirty="0"/>
              <a:t>Editing with Scribbles</a:t>
            </a:r>
            <a:endParaRPr lang="en-IL" sz="2500" b="1" dirty="0"/>
          </a:p>
        </p:txBody>
      </p:sp>
      <p:pic>
        <p:nvPicPr>
          <p:cNvPr id="12" name="Picture 11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BF3D9DC3-B5D0-926A-846A-C95AA995758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880" y="993284"/>
            <a:ext cx="5704234" cy="54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1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19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38" y="-93713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736E3-1ECB-D1C1-D81C-4EEE8835C81C}"/>
              </a:ext>
            </a:extLst>
          </p:cNvPr>
          <p:cNvSpPr txBox="1"/>
          <p:nvPr/>
        </p:nvSpPr>
        <p:spPr>
          <a:xfrm>
            <a:off x="4535088" y="516230"/>
            <a:ext cx="31218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500" b="1" dirty="0"/>
              <a:t>Editing with Scribbles</a:t>
            </a:r>
            <a:endParaRPr lang="en-IL" sz="2500" b="1" dirty="0"/>
          </a:p>
        </p:txBody>
      </p:sp>
      <p:pic>
        <p:nvPicPr>
          <p:cNvPr id="3" name="Picture 2" descr="A collage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56DF7182-0010-E212-E1F9-5CBFC40373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45" y="1224116"/>
            <a:ext cx="11944310" cy="452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3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CB0F7AE-CE45-47AE-7659-E18972AF95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316" y="477091"/>
            <a:ext cx="10183368" cy="20112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6403E6-F516-F32E-20A1-EE4D3563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Palette: Image-to-Image Diffusion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85784-FCA6-DA40-90D5-EE6876F1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B46F2A-1CD2-1046-8DF4-12254C30794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F7CA43D-D756-3D7B-DA16-60541052CF79}"/>
                  </a:ext>
                </a:extLst>
              </p14:cNvPr>
              <p14:cNvContentPartPr/>
              <p14:nvPr/>
            </p14:nvContentPartPr>
            <p14:xfrm>
              <a:off x="6198768" y="1721160"/>
              <a:ext cx="2275560" cy="38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F7CA43D-D756-3D7B-DA16-60541052CF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4768" y="1613520"/>
                <a:ext cx="23832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6F83FD0-90EE-E5A0-74E0-5758F2E5C6D4}"/>
                  </a:ext>
                </a:extLst>
              </p14:cNvPr>
              <p14:cNvContentPartPr/>
              <p14:nvPr/>
            </p14:nvContentPartPr>
            <p14:xfrm>
              <a:off x="7067808" y="1973880"/>
              <a:ext cx="2243880" cy="95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6F83FD0-90EE-E5A0-74E0-5758F2E5C6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4168" y="1865880"/>
                <a:ext cx="23515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E08A514-214D-7FCD-69BC-460AD73717C7}"/>
                  </a:ext>
                </a:extLst>
              </p14:cNvPr>
              <p14:cNvContentPartPr/>
              <p14:nvPr/>
            </p14:nvContentPartPr>
            <p14:xfrm>
              <a:off x="6472728" y="2317320"/>
              <a:ext cx="1193400" cy="34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E08A514-214D-7FCD-69BC-460AD73717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8728" y="2209680"/>
                <a:ext cx="1301040" cy="250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AAB90D0-BACA-6BF9-6D5E-4D43F56E3616}"/>
              </a:ext>
            </a:extLst>
          </p:cNvPr>
          <p:cNvSpPr txBox="1"/>
          <p:nvPr/>
        </p:nvSpPr>
        <p:spPr>
          <a:xfrm>
            <a:off x="1004316" y="5987018"/>
            <a:ext cx="459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ILVR for “</a:t>
            </a:r>
            <a:r>
              <a:rPr lang="en-US" dirty="0"/>
              <a:t>Iterative Latent Variable Refinement”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25E80-5D1B-4323-0AF7-5C01DBB15652}"/>
              </a:ext>
            </a:extLst>
          </p:cNvPr>
          <p:cNvSpPr txBox="1"/>
          <p:nvPr/>
        </p:nvSpPr>
        <p:spPr>
          <a:xfrm>
            <a:off x="9982200" y="248830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Aug 21</a:t>
            </a:r>
          </a:p>
        </p:txBody>
      </p:sp>
    </p:spTree>
    <p:extLst>
      <p:ext uri="{BB962C8B-B14F-4D97-AF65-F5344CB8AC3E}">
        <p14:creationId xmlns:p14="http://schemas.microsoft.com/office/powerpoint/2010/main" val="125154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20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38" y="-93713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Results</a:t>
            </a:r>
          </a:p>
        </p:txBody>
      </p:sp>
      <p:pic>
        <p:nvPicPr>
          <p:cNvPr id="11" name="Picture 10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16BAFB9F-28D0-F576-B9A5-78DEF41451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25" y="1887279"/>
            <a:ext cx="11753949" cy="33171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8906C4-FDD4-29AF-EC7F-B1A3E07ABD77}"/>
              </a:ext>
            </a:extLst>
          </p:cNvPr>
          <p:cNvSpPr txBox="1"/>
          <p:nvPr/>
        </p:nvSpPr>
        <p:spPr>
          <a:xfrm>
            <a:off x="4165597" y="614173"/>
            <a:ext cx="386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000" b="1" dirty="0"/>
              <a:t>Comparison on generation quality </a:t>
            </a:r>
          </a:p>
        </p:txBody>
      </p:sp>
    </p:spTree>
    <p:extLst>
      <p:ext uri="{BB962C8B-B14F-4D97-AF65-F5344CB8AC3E}">
        <p14:creationId xmlns:p14="http://schemas.microsoft.com/office/powerpoint/2010/main" val="128682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21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38" y="-93713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Results</a:t>
            </a:r>
          </a:p>
        </p:txBody>
      </p:sp>
      <p:pic>
        <p:nvPicPr>
          <p:cNvPr id="3" name="Picture 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86CAE81-8218-F96A-1483-5AC3305151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687" y="529966"/>
            <a:ext cx="9144619" cy="582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88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22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3522393" y="820179"/>
            <a:ext cx="514721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7500" b="1" dirty="0"/>
              <a:t>Questions ?</a:t>
            </a:r>
          </a:p>
        </p:txBody>
      </p:sp>
      <p:pic>
        <p:nvPicPr>
          <p:cNvPr id="2050" name="Picture 2" descr="Question-mark GIFs - Get the best GIF on GIPHY">
            <a:extLst>
              <a:ext uri="{FF2B5EF4-FFF2-40B4-BE49-F238E27FC236}">
                <a16:creationId xmlns:a16="http://schemas.microsoft.com/office/drawing/2014/main" id="{BAF8DA3F-1392-546A-FB14-784213DE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2520" y="2066674"/>
            <a:ext cx="4306957" cy="323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83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85784-FCA6-DA40-90D5-EE6876F1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23</a:t>
            </a:fld>
            <a:endParaRPr lang="en-I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D49DF-AFD2-3DA4-6407-BBAEF970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490F801-373C-4724-91BE-1B3AAB76B6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408" y="136525"/>
            <a:ext cx="10235184" cy="1971627"/>
          </a:xfrm>
          <a:prstGeom prst="rect">
            <a:avLst/>
          </a:prstGeom>
        </p:spPr>
      </p:pic>
      <p:pic>
        <p:nvPicPr>
          <p:cNvPr id="5" name="Picture 4" descr="A picture containing indoor, items, plastic, arranged&#10;&#10;Description automatically generated">
            <a:extLst>
              <a:ext uri="{FF2B5EF4-FFF2-40B4-BE49-F238E27FC236}">
                <a16:creationId xmlns:a16="http://schemas.microsoft.com/office/drawing/2014/main" id="{F90C1319-FD61-8C69-1002-38E95FD35E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2014" y="3048000"/>
            <a:ext cx="3827971" cy="237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4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C0797-56AE-7919-348E-C81A631E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3227C-4A89-D753-C4C1-26FFE7DB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74A8B-0A51-9417-0020-7B3E2FEDE6D6}"/>
              </a:ext>
            </a:extLst>
          </p:cNvPr>
          <p:cNvSpPr txBox="1"/>
          <p:nvPr/>
        </p:nvSpPr>
        <p:spPr>
          <a:xfrm>
            <a:off x="1080940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8ADCFB-ADF0-F2EC-EBF1-9F1C6081AF9B}"/>
              </a:ext>
            </a:extLst>
          </p:cNvPr>
          <p:cNvSpPr txBox="1"/>
          <p:nvPr/>
        </p:nvSpPr>
        <p:spPr>
          <a:xfrm>
            <a:off x="1080940" y="844411"/>
            <a:ext cx="349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Tasks in computer vision are varied:</a:t>
            </a:r>
          </a:p>
        </p:txBody>
      </p:sp>
      <p:pic>
        <p:nvPicPr>
          <p:cNvPr id="7" name="Picture 6" descr="A collage of a person and a cat&#10;&#10;Description automatically generated with low confidence">
            <a:extLst>
              <a:ext uri="{FF2B5EF4-FFF2-40B4-BE49-F238E27FC236}">
                <a16:creationId xmlns:a16="http://schemas.microsoft.com/office/drawing/2014/main" id="{80950A3B-97C4-52F1-F6F8-6CCA2659B4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542" y="1213743"/>
            <a:ext cx="4018914" cy="52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6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C0797-56AE-7919-348E-C81A631E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3227C-4A89-D753-C4C1-26FFE7DB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74A8B-0A51-9417-0020-7B3E2FEDE6D6}"/>
              </a:ext>
            </a:extLst>
          </p:cNvPr>
          <p:cNvSpPr txBox="1"/>
          <p:nvPr/>
        </p:nvSpPr>
        <p:spPr>
          <a:xfrm>
            <a:off x="1080940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Motivation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64E30E3A-E510-A1F2-A066-4280BBBA7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880437"/>
              </p:ext>
            </p:extLst>
          </p:nvPr>
        </p:nvGraphicFramePr>
        <p:xfrm>
          <a:off x="2031999" y="1819994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298923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254646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07177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Cool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dirty="0"/>
                        <a:t>Diffusion Models (DDPMs)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dirty="0"/>
                        <a:t>GANs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64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Unconditional Image-Generation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52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sz="1400" dirty="0"/>
                        <a:t>Conditional Image-Generation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392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Colorization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877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Inpainting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500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Uncropping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(Image Extension)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78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JPEG restoration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58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DE36D9D-8C07-D021-EFD2-E0FDE563B0B3}"/>
              </a:ext>
            </a:extLst>
          </p:cNvPr>
          <p:cNvSpPr txBox="1"/>
          <p:nvPr/>
        </p:nvSpPr>
        <p:spPr>
          <a:xfrm>
            <a:off x="5888249" y="22433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0BBD9-C85A-5F4A-0E76-55B1ECF209FC}"/>
              </a:ext>
            </a:extLst>
          </p:cNvPr>
          <p:cNvSpPr txBox="1"/>
          <p:nvPr/>
        </p:nvSpPr>
        <p:spPr>
          <a:xfrm>
            <a:off x="5888249" y="29969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27D79-2B62-C0E4-8FC8-073F54383183}"/>
              </a:ext>
            </a:extLst>
          </p:cNvPr>
          <p:cNvSpPr txBox="1"/>
          <p:nvPr/>
        </p:nvSpPr>
        <p:spPr>
          <a:xfrm>
            <a:off x="8586699" y="22433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3E684-2D90-60A5-26B2-620F2F4A06E8}"/>
              </a:ext>
            </a:extLst>
          </p:cNvPr>
          <p:cNvSpPr txBox="1"/>
          <p:nvPr/>
        </p:nvSpPr>
        <p:spPr>
          <a:xfrm>
            <a:off x="5888249" y="26126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DFEF8-AA8B-FF9F-0A7D-317551A5994D}"/>
              </a:ext>
            </a:extLst>
          </p:cNvPr>
          <p:cNvSpPr txBox="1"/>
          <p:nvPr/>
        </p:nvSpPr>
        <p:spPr>
          <a:xfrm>
            <a:off x="8586699" y="26126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6DF06-5BDB-D30C-6689-32E7D65688D7}"/>
              </a:ext>
            </a:extLst>
          </p:cNvPr>
          <p:cNvSpPr txBox="1"/>
          <p:nvPr/>
        </p:nvSpPr>
        <p:spPr>
          <a:xfrm>
            <a:off x="8586699" y="29819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A6CEC0-EEBE-0D5F-5CD8-6B95A590CFA0}"/>
              </a:ext>
            </a:extLst>
          </p:cNvPr>
          <p:cNvSpPr txBox="1"/>
          <p:nvPr/>
        </p:nvSpPr>
        <p:spPr>
          <a:xfrm>
            <a:off x="8586699" y="33497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234CC-7C0C-8863-BADD-79A5D433A450}"/>
              </a:ext>
            </a:extLst>
          </p:cNvPr>
          <p:cNvSpPr txBox="1"/>
          <p:nvPr/>
        </p:nvSpPr>
        <p:spPr>
          <a:xfrm>
            <a:off x="8586699" y="37191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8139A5-017C-65B2-750D-35B34D2E3029}"/>
              </a:ext>
            </a:extLst>
          </p:cNvPr>
          <p:cNvSpPr txBox="1"/>
          <p:nvPr/>
        </p:nvSpPr>
        <p:spPr>
          <a:xfrm>
            <a:off x="8586699" y="40967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C2F7B-8F88-79FC-86E1-677FACC1F092}"/>
              </a:ext>
            </a:extLst>
          </p:cNvPr>
          <p:cNvSpPr txBox="1"/>
          <p:nvPr/>
        </p:nvSpPr>
        <p:spPr>
          <a:xfrm>
            <a:off x="5888249" y="37273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D1159-6114-D993-9DC3-9DBD58A89AD4}"/>
              </a:ext>
            </a:extLst>
          </p:cNvPr>
          <p:cNvSpPr txBox="1"/>
          <p:nvPr/>
        </p:nvSpPr>
        <p:spPr>
          <a:xfrm>
            <a:off x="5888249" y="33480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15B93-647B-2C76-10CD-1DB0AC05A2C0}"/>
              </a:ext>
            </a:extLst>
          </p:cNvPr>
          <p:cNvSpPr txBox="1"/>
          <p:nvPr/>
        </p:nvSpPr>
        <p:spPr>
          <a:xfrm>
            <a:off x="5888249" y="40884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8ADCFB-ADF0-F2EC-EBF1-9F1C6081AF9B}"/>
              </a:ext>
            </a:extLst>
          </p:cNvPr>
          <p:cNvSpPr txBox="1"/>
          <p:nvPr/>
        </p:nvSpPr>
        <p:spPr>
          <a:xfrm>
            <a:off x="1080940" y="844411"/>
            <a:ext cx="365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Tasks in computer vision are varied:</a:t>
            </a:r>
          </a:p>
        </p:txBody>
      </p:sp>
    </p:spTree>
    <p:extLst>
      <p:ext uri="{BB962C8B-B14F-4D97-AF65-F5344CB8AC3E}">
        <p14:creationId xmlns:p14="http://schemas.microsoft.com/office/powerpoint/2010/main" val="42085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C0797-56AE-7919-348E-C81A631E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3227C-4A89-D753-C4C1-26FFE7DB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pic>
        <p:nvPicPr>
          <p:cNvPr id="1026" name="Picture 2" descr="BUT CAN YOU DO THIS?! | Best funny photos, Humor, Pewdiepie">
            <a:extLst>
              <a:ext uri="{FF2B5EF4-FFF2-40B4-BE49-F238E27FC236}">
                <a16:creationId xmlns:a16="http://schemas.microsoft.com/office/drawing/2014/main" id="{2AA72929-55D8-DD94-D8B7-6CB8FC705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5087" y="1129468"/>
            <a:ext cx="4941824" cy="49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214621-F6E6-3ED9-72F0-9E4C2045A66D}"/>
              </a:ext>
            </a:extLst>
          </p:cNvPr>
          <p:cNvSpPr txBox="1"/>
          <p:nvPr/>
        </p:nvSpPr>
        <p:spPr>
          <a:xfrm>
            <a:off x="1080940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574272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27</a:t>
            </a:fld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869B4-B85D-F55F-90D7-1C65F8892F7C}"/>
              </a:ext>
            </a:extLst>
          </p:cNvPr>
          <p:cNvSpPr txBox="1"/>
          <p:nvPr/>
        </p:nvSpPr>
        <p:spPr>
          <a:xfrm>
            <a:off x="1559621" y="721300"/>
            <a:ext cx="2765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U-net + Pix2Pix (Reminder)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5BF93-81D8-0ADE-63B0-E479F3DDE057}"/>
              </a:ext>
            </a:extLst>
          </p:cNvPr>
          <p:cNvSpPr txBox="1"/>
          <p:nvPr/>
        </p:nvSpPr>
        <p:spPr>
          <a:xfrm>
            <a:off x="1559621" y="136525"/>
            <a:ext cx="907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33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reliminaries</a:t>
            </a:r>
            <a:endParaRPr lang="en-US" sz="3200" b="1" i="0" dirty="0">
              <a:solidFill>
                <a:srgbClr val="000000"/>
              </a:solidFill>
              <a:effectLst/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D1F1D20-7FBD-7780-B0B0-432C5E8437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7695" y="1513840"/>
            <a:ext cx="6393957" cy="42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28</a:t>
            </a:fld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869B4-B85D-F55F-90D7-1C65F8892F7C}"/>
              </a:ext>
            </a:extLst>
          </p:cNvPr>
          <p:cNvSpPr txBox="1"/>
          <p:nvPr/>
        </p:nvSpPr>
        <p:spPr>
          <a:xfrm>
            <a:off x="1559621" y="721300"/>
            <a:ext cx="2765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U-net + Pix2Pix (Reminder)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5BF93-81D8-0ADE-63B0-E479F3DDE057}"/>
              </a:ext>
            </a:extLst>
          </p:cNvPr>
          <p:cNvSpPr txBox="1"/>
          <p:nvPr/>
        </p:nvSpPr>
        <p:spPr>
          <a:xfrm>
            <a:off x="1559621" y="136525"/>
            <a:ext cx="907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33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reliminaries</a:t>
            </a:r>
            <a:endParaRPr lang="en-US" sz="3200" b="1" i="0" dirty="0">
              <a:solidFill>
                <a:srgbClr val="000000"/>
              </a:solidFill>
              <a:effectLst/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E7EE40A-B08B-7FAD-A0F7-EEE1ABF259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86" y="1836192"/>
            <a:ext cx="10279026" cy="33762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25F83F-B0C8-9B68-F71E-C1E7B60BFDCA}"/>
                  </a:ext>
                </a:extLst>
              </p14:cNvPr>
              <p14:cNvContentPartPr/>
              <p14:nvPr/>
            </p14:nvContentPartPr>
            <p14:xfrm>
              <a:off x="1492932" y="3545505"/>
              <a:ext cx="1465200" cy="198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25F83F-B0C8-9B68-F71E-C1E7B60BFD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4292" y="3536865"/>
                <a:ext cx="1482840" cy="20062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B7DC51C-5FF7-02EB-94D1-77BA20AEE9E7}"/>
              </a:ext>
            </a:extLst>
          </p:cNvPr>
          <p:cNvSpPr txBox="1"/>
          <p:nvPr/>
        </p:nvSpPr>
        <p:spPr>
          <a:xfrm>
            <a:off x="678425" y="5415063"/>
            <a:ext cx="71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U-net</a:t>
            </a:r>
          </a:p>
        </p:txBody>
      </p:sp>
    </p:spTree>
    <p:extLst>
      <p:ext uri="{BB962C8B-B14F-4D97-AF65-F5344CB8AC3E}">
        <p14:creationId xmlns:p14="http://schemas.microsoft.com/office/powerpoint/2010/main" val="310269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29</a:t>
            </a:fld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869B4-B85D-F55F-90D7-1C65F8892F7C}"/>
              </a:ext>
            </a:extLst>
          </p:cNvPr>
          <p:cNvSpPr txBox="1"/>
          <p:nvPr/>
        </p:nvSpPr>
        <p:spPr>
          <a:xfrm>
            <a:off x="1559621" y="721300"/>
            <a:ext cx="671639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this paper the authors are using a different conditioning technique:</a:t>
            </a:r>
          </a:p>
          <a:p>
            <a:r>
              <a:rPr lang="en-US" sz="1000" dirty="0"/>
              <a:t>Image Super-Resolution via Iterative Refinement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(Google Research, Brain Team, June 21)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5BF93-81D8-0ADE-63B0-E479F3DDE057}"/>
              </a:ext>
            </a:extLst>
          </p:cNvPr>
          <p:cNvSpPr txBox="1"/>
          <p:nvPr/>
        </p:nvSpPr>
        <p:spPr>
          <a:xfrm>
            <a:off x="1559621" y="136525"/>
            <a:ext cx="907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33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Conditioning</a:t>
            </a:r>
            <a:endParaRPr lang="en-US" sz="3200" b="1" i="0" dirty="0">
              <a:solidFill>
                <a:srgbClr val="000000"/>
              </a:solidFill>
              <a:effectLst/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3534C1E-2B2A-7469-A217-0AD806C29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98"/>
          <a:stretch/>
        </p:blipFill>
        <p:spPr>
          <a:xfrm>
            <a:off x="1009203" y="1755626"/>
            <a:ext cx="10173593" cy="334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86857-B0B3-34EA-E06D-DFC3BFC0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92671-3685-8F34-E6E2-0EA7E82C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38797-BA81-E830-67C5-EDA0466D40AB}"/>
              </a:ext>
            </a:extLst>
          </p:cNvPr>
          <p:cNvSpPr txBox="1"/>
          <p:nvPr/>
        </p:nvSpPr>
        <p:spPr>
          <a:xfrm>
            <a:off x="1080937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5F714-E338-E81C-3E63-CACAD0223CD4}"/>
              </a:ext>
            </a:extLst>
          </p:cNvPr>
          <p:cNvSpPr txBox="1"/>
          <p:nvPr/>
        </p:nvSpPr>
        <p:spPr>
          <a:xfrm>
            <a:off x="1080937" y="844411"/>
            <a:ext cx="507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So diffusion models can generate images really well: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1DEBBDE-2AFC-27E3-36C1-70507B0689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6" y="3489708"/>
            <a:ext cx="6964107" cy="12943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B5912F-949B-B651-EF40-26E92605553C}"/>
              </a:ext>
            </a:extLst>
          </p:cNvPr>
          <p:cNvSpPr txBox="1"/>
          <p:nvPr/>
        </p:nvSpPr>
        <p:spPr>
          <a:xfrm>
            <a:off x="1080937" y="3150791"/>
            <a:ext cx="429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But those are uncoditional by theire nature: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B2D2B0D8-5FA6-7E7F-8E0D-CC67B77D69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6" y="4796834"/>
            <a:ext cx="6964107" cy="1294355"/>
          </a:xfrm>
          <a:prstGeom prst="rect">
            <a:avLst/>
          </a:prstGeom>
        </p:spPr>
      </p:pic>
      <p:pic>
        <p:nvPicPr>
          <p:cNvPr id="19" name="Picture 18" descr="A picture containing blue&#10;&#10;Description automatically generated">
            <a:extLst>
              <a:ext uri="{FF2B5EF4-FFF2-40B4-BE49-F238E27FC236}">
                <a16:creationId xmlns:a16="http://schemas.microsoft.com/office/drawing/2014/main" id="{57F6791C-5F03-6B85-8E2B-F78700E5D9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889" y="5447685"/>
            <a:ext cx="505807" cy="505807"/>
          </a:xfrm>
          <a:prstGeom prst="rect">
            <a:avLst/>
          </a:prstGeom>
        </p:spPr>
      </p:pic>
      <p:pic>
        <p:nvPicPr>
          <p:cNvPr id="21" name="Picture 20" descr="A person with a beard and glasses&#10;&#10;Description automatically generated with medium confidence">
            <a:extLst>
              <a:ext uri="{FF2B5EF4-FFF2-40B4-BE49-F238E27FC236}">
                <a16:creationId xmlns:a16="http://schemas.microsoft.com/office/drawing/2014/main" id="{E7F4BF2C-F1FB-6B55-AAC5-BC382EADBF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811" y="5451842"/>
            <a:ext cx="505807" cy="5016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D2BF1-002C-E8D3-CADE-0BC4273B15EA}"/>
              </a:ext>
            </a:extLst>
          </p:cNvPr>
          <p:cNvSpPr txBox="1"/>
          <p:nvPr/>
        </p:nvSpPr>
        <p:spPr>
          <a:xfrm>
            <a:off x="332064" y="4651949"/>
            <a:ext cx="2281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</a:t>
            </a:r>
            <a:r>
              <a:rPr lang="en-IL" sz="1200" b="1" dirty="0"/>
              <a:t>ven with the same initial state!</a:t>
            </a:r>
          </a:p>
        </p:txBody>
      </p:sp>
      <p:pic>
        <p:nvPicPr>
          <p:cNvPr id="3" name="Picture 2" descr="A picture containing grass, dog&#10;&#10;Description automatically generated">
            <a:extLst>
              <a:ext uri="{FF2B5EF4-FFF2-40B4-BE49-F238E27FC236}">
                <a16:creationId xmlns:a16="http://schemas.microsoft.com/office/drawing/2014/main" id="{5577808F-3E2A-0A2C-FD4F-89E24F20D9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303295"/>
            <a:ext cx="7772400" cy="1292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1E754-A08D-427B-B647-FB8799E9222D}"/>
              </a:ext>
            </a:extLst>
          </p:cNvPr>
          <p:cNvSpPr txBox="1"/>
          <p:nvPr/>
        </p:nvSpPr>
        <p:spPr>
          <a:xfrm>
            <a:off x="2128703" y="2584022"/>
            <a:ext cx="37185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effectLst/>
                <a:latin typeface="NimbusRomNo9L"/>
              </a:rPr>
              <a:t>Diffusion Models Beat GANs on Image Synthesis, May 21</a:t>
            </a:r>
            <a:endParaRPr lang="en-US" sz="1200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2767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11A0AD-084B-83F8-FBAE-DC27E05356EC}"/>
              </a:ext>
            </a:extLst>
          </p:cNvPr>
          <p:cNvSpPr txBox="1"/>
          <p:nvPr/>
        </p:nvSpPr>
        <p:spPr>
          <a:xfrm>
            <a:off x="1460083" y="3178274"/>
            <a:ext cx="9663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Classification Accuracy (CA): 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(higher is better)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perform this inference by training an image classifier using only synthetic data and using the classifier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predict labels on real data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30</a:t>
            </a:fld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5BF93-81D8-0ADE-63B0-E479F3DDE057}"/>
              </a:ext>
            </a:extLst>
          </p:cNvPr>
          <p:cNvSpPr txBox="1"/>
          <p:nvPr/>
        </p:nvSpPr>
        <p:spPr>
          <a:xfrm>
            <a:off x="1559621" y="136525"/>
            <a:ext cx="907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33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Metrics</a:t>
            </a:r>
            <a:endParaRPr lang="en-US" sz="3200" b="1" i="0" dirty="0">
              <a:solidFill>
                <a:srgbClr val="000000"/>
              </a:solidFill>
              <a:effectLst/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BE724D-55C2-8E7C-FB30-B044D8D1C0D2}"/>
              </a:ext>
            </a:extLst>
          </p:cNvPr>
          <p:cNvSpPr txBox="1"/>
          <p:nvPr/>
        </p:nvSpPr>
        <p:spPr>
          <a:xfrm>
            <a:off x="1460083" y="851597"/>
            <a:ext cx="9520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b="1" dirty="0"/>
              <a:t>Inception Score (IS): </a:t>
            </a:r>
            <a:r>
              <a:rPr lang="en-IL" dirty="0"/>
              <a:t>(higher is better)</a:t>
            </a:r>
          </a:p>
          <a:p>
            <a:r>
              <a:rPr lang="en-IL" dirty="0"/>
              <a:t>Uses an InceptionV3 pre-trained model. IS is maximized when:</a:t>
            </a:r>
          </a:p>
          <a:p>
            <a:pPr marL="800100" lvl="1" indent="-342900">
              <a:buAutoNum type="arabicPeriod"/>
            </a:pPr>
            <a:r>
              <a:rPr lang="en-IL" dirty="0"/>
              <a:t>The model confidently predicts a single label for each image.</a:t>
            </a:r>
          </a:p>
          <a:p>
            <a:pPr marL="800100" lvl="1" indent="-342900">
              <a:buAutoNum type="arabicPeriod"/>
            </a:pPr>
            <a:r>
              <a:rPr lang="en-IL" dirty="0"/>
              <a:t> The predictions are evenly distributed across all labels (the generative model is “diverse”)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8B069-292B-678E-6CA2-17DD8A6958E8}"/>
              </a:ext>
            </a:extLst>
          </p:cNvPr>
          <p:cNvSpPr txBox="1"/>
          <p:nvPr/>
        </p:nvSpPr>
        <p:spPr>
          <a:xfrm>
            <a:off x="1460083" y="2291934"/>
            <a:ext cx="9139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Fréchet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Inception Distance (FID): 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(lower is better)</a:t>
            </a:r>
            <a:endParaRPr lang="en-US" sz="18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Uses InceptionV3 pre-trained model to extract features and compares distributions with the GT.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6027C-D621-387A-0ADE-2B7884D1AEBF}"/>
              </a:ext>
            </a:extLst>
          </p:cNvPr>
          <p:cNvSpPr txBox="1"/>
          <p:nvPr/>
        </p:nvSpPr>
        <p:spPr>
          <a:xfrm>
            <a:off x="1460083" y="4341613"/>
            <a:ext cx="7257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Perceptual Distance (PD) 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(lower is better)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Euclidean distance in the feature space of a pre-trained InceptionV1 model.</a:t>
            </a:r>
          </a:p>
        </p:txBody>
      </p:sp>
    </p:spTree>
    <p:extLst>
      <p:ext uri="{BB962C8B-B14F-4D97-AF65-F5344CB8AC3E}">
        <p14:creationId xmlns:p14="http://schemas.microsoft.com/office/powerpoint/2010/main" val="294385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31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Colorization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2964756" y="844411"/>
            <a:ext cx="647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i="1" dirty="0">
                <a:latin typeface="Calibri" panose="020F0502020204030204" pitchFamily="34" charset="0"/>
                <a:cs typeface="Calibri" panose="020F0502020204030204" pitchFamily="34" charset="0"/>
              </a:rPr>
              <a:t>“ </a:t>
            </a:r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transforms an input grayscale image to a plausible color image</a:t>
            </a:r>
            <a:r>
              <a:rPr lang="en-IL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en-US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BA086C-3A2B-8BCA-26C2-345D93235C74}"/>
              </a:ext>
            </a:extLst>
          </p:cNvPr>
          <p:cNvSpPr txBox="1"/>
          <p:nvPr/>
        </p:nvSpPr>
        <p:spPr>
          <a:xfrm>
            <a:off x="1080938" y="1213743"/>
            <a:ext cx="85427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IL" dirty="0"/>
              <a:t>ses RGB color space to maintain generality across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b="1" dirty="0"/>
              <a:t>Training</a:t>
            </a:r>
            <a:r>
              <a:rPr lang="en-IL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LinLibertineT"/>
              </a:rPr>
              <a:t>randomly select the largest square crop from the image and resize it to 256</a:t>
            </a:r>
            <a:r>
              <a:rPr lang="en-US" sz="1800" dirty="0">
                <a:effectLst/>
                <a:latin typeface="txsys"/>
              </a:rPr>
              <a:t>×</a:t>
            </a:r>
            <a:r>
              <a:rPr lang="en-US" sz="1800" dirty="0">
                <a:effectLst/>
                <a:latin typeface="LinLibertineT"/>
              </a:rPr>
              <a:t>256. </a:t>
            </a:r>
            <a:endParaRPr lang="en-I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4745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32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Colorization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525906" y="840956"/>
            <a:ext cx="1140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Results</a:t>
            </a:r>
            <a:endParaRPr lang="en-US" sz="2500" b="1" dirty="0">
              <a:effectLst/>
            </a:endParaRPr>
          </a:p>
        </p:txBody>
      </p:sp>
      <p:pic>
        <p:nvPicPr>
          <p:cNvPr id="3" name="Picture 2" descr="A picture containing different, various, same&#10;&#10;Description automatically generated">
            <a:extLst>
              <a:ext uri="{FF2B5EF4-FFF2-40B4-BE49-F238E27FC236}">
                <a16:creationId xmlns:a16="http://schemas.microsoft.com/office/drawing/2014/main" id="{70EE0012-A8AA-9BD3-215B-BC09521A7D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402" y="1318010"/>
            <a:ext cx="5957191" cy="51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33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Colorization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306294" y="840956"/>
            <a:ext cx="1579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Evaluation</a:t>
            </a:r>
            <a:endParaRPr lang="en-US" sz="2500" b="1" dirty="0">
              <a:effectLst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B1D0C37-3A0C-9385-A1BE-FFA87DB0CC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3280" y="1318010"/>
            <a:ext cx="4465558" cy="2200730"/>
          </a:xfrm>
          <a:prstGeom prst="rect">
            <a:avLst/>
          </a:prstGeom>
        </p:spPr>
      </p:pic>
      <p:pic>
        <p:nvPicPr>
          <p:cNvPr id="9" name="Picture 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0C4768EF-2FA4-FC40-A6F7-5B8BDA3746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450" y="3591145"/>
            <a:ext cx="7773217" cy="26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34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Inpainting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2583498" y="844411"/>
            <a:ext cx="702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i="1" dirty="0">
                <a:latin typeface="Calibri" panose="020F0502020204030204" pitchFamily="34" charset="0"/>
                <a:cs typeface="Calibri" panose="020F0502020204030204" pitchFamily="34" charset="0"/>
              </a:rPr>
              <a:t>“ </a:t>
            </a:r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fills in user-specified masked regions of an image with realistic content </a:t>
            </a:r>
            <a:r>
              <a:rPr lang="en-IL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en-US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A4F71-9269-AB6F-E05C-EB0D2EB84690}"/>
              </a:ext>
            </a:extLst>
          </p:cNvPr>
          <p:cNvSpPr txBox="1"/>
          <p:nvPr/>
        </p:nvSpPr>
        <p:spPr>
          <a:xfrm>
            <a:off x="1080939" y="1349930"/>
            <a:ext cx="67292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IL" dirty="0"/>
              <a:t>ill</a:t>
            </a:r>
            <a:r>
              <a:rPr lang="en-US" dirty="0"/>
              <a:t>s</a:t>
            </a:r>
            <a:r>
              <a:rPr lang="en-IL" dirty="0"/>
              <a:t> the masked regions with standard Gaussian noise</a:t>
            </a:r>
            <a:endParaRPr lang="he-IL" dirty="0"/>
          </a:p>
          <a:p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b="1" dirty="0"/>
              <a:t>Training: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dirty="0"/>
              <a:t>Use a combination of free-form and rectangular masks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IL" dirty="0"/>
              <a:t>ask coverage between 10% to 40%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dirty="0"/>
              <a:t>To speed up training, the loss only cosiders the masked pixels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8369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35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Inpainting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525906" y="840956"/>
            <a:ext cx="1140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Results</a:t>
            </a:r>
            <a:endParaRPr lang="en-US" sz="2500" b="1" dirty="0">
              <a:effectLst/>
            </a:endParaRPr>
          </a:p>
        </p:txBody>
      </p:sp>
      <p:pic>
        <p:nvPicPr>
          <p:cNvPr id="9" name="Picture 8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550AE53A-097A-60CC-B7C0-11434EA453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764" y="1318010"/>
            <a:ext cx="6944472" cy="513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7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36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Inpainting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525906" y="840956"/>
            <a:ext cx="1140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Results</a:t>
            </a:r>
            <a:endParaRPr lang="en-US" sz="2500" b="1" dirty="0">
              <a:effectLst/>
            </a:endParaRPr>
          </a:p>
        </p:txBody>
      </p:sp>
      <p:pic>
        <p:nvPicPr>
          <p:cNvPr id="3" name="Picture 2" descr="A picture containing tree, outdoor, ground, house&#10;&#10;Description automatically generated">
            <a:extLst>
              <a:ext uri="{FF2B5EF4-FFF2-40B4-BE49-F238E27FC236}">
                <a16:creationId xmlns:a16="http://schemas.microsoft.com/office/drawing/2014/main" id="{F3902076-1B42-39AD-F4BB-EDFBC4E35C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95" y="2069567"/>
            <a:ext cx="5391647" cy="2718865"/>
          </a:xfrm>
          <a:prstGeom prst="rect">
            <a:avLst/>
          </a:prstGeom>
        </p:spPr>
      </p:pic>
      <p:pic>
        <p:nvPicPr>
          <p:cNvPr id="8" name="Picture 7" descr="A car parked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ADD707EB-2BC8-DECD-CE3A-728D775CC6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158" y="2069567"/>
            <a:ext cx="5391647" cy="27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82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37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Inpainting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306294" y="840956"/>
            <a:ext cx="1579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Evaluation</a:t>
            </a:r>
            <a:endParaRPr lang="en-US" sz="2500" b="1" dirty="0">
              <a:effectLst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96924D-4A8C-7C88-8A38-7308C59A96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2361" y="1318010"/>
            <a:ext cx="5687271" cy="51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10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38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8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 err="1"/>
              <a:t>Uncropping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2405723" y="844411"/>
            <a:ext cx="738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extends an input image along one or more directions to enlarge the image </a:t>
            </a:r>
            <a:r>
              <a:rPr lang="en-IL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en-US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5F82D-CADC-E5E1-6D49-851CFCA15916}"/>
              </a:ext>
            </a:extLst>
          </p:cNvPr>
          <p:cNvSpPr txBox="1"/>
          <p:nvPr/>
        </p:nvSpPr>
        <p:spPr>
          <a:xfrm>
            <a:off x="1080938" y="1243189"/>
            <a:ext cx="67292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IL" dirty="0"/>
              <a:t>ill</a:t>
            </a:r>
            <a:r>
              <a:rPr lang="en-US" dirty="0"/>
              <a:t>s</a:t>
            </a:r>
            <a:r>
              <a:rPr lang="en-IL" dirty="0"/>
              <a:t> the masked region with standard Gaussian noise</a:t>
            </a:r>
            <a:endParaRPr lang="he-IL" dirty="0"/>
          </a:p>
          <a:p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b="1" dirty="0"/>
              <a:t>Training: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dirty="0"/>
              <a:t>Along all four directions or just one 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IL" dirty="0"/>
              <a:t>ask region is 50%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dirty="0"/>
              <a:t>To speed up training, the loss only cosiders the masked pixels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9543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39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 err="1"/>
              <a:t>Uncropping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525906" y="840956"/>
            <a:ext cx="1140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Results</a:t>
            </a:r>
          </a:p>
        </p:txBody>
      </p:sp>
      <p:pic>
        <p:nvPicPr>
          <p:cNvPr id="3" name="Picture 2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73013993-11BF-4622-7E47-538808106C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1314" y="1318010"/>
            <a:ext cx="4829368" cy="50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16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42020-FD83-FFFC-14DD-31101AC30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56F53-C24A-8543-6269-C364E8CB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4</a:t>
            </a:fld>
            <a:endParaRPr lang="en-IL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1C984C1-BF3A-ED41-EC77-0FC8765911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167" y="2356602"/>
            <a:ext cx="4083076" cy="399974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s">
            <a:extLst>
              <a:ext uri="{FF2B5EF4-FFF2-40B4-BE49-F238E27FC236}">
                <a16:creationId xmlns:a16="http://schemas.microsoft.com/office/drawing/2014/main" id="{CE4CE546-3F81-121B-EA0F-6C5A3BBB55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3757" y="411728"/>
            <a:ext cx="4084486" cy="1974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E5519-FE0E-1630-8A47-B41DAC2B4EC8}"/>
              </a:ext>
            </a:extLst>
          </p:cNvPr>
          <p:cNvSpPr txBox="1"/>
          <p:nvPr/>
        </p:nvSpPr>
        <p:spPr>
          <a:xfrm>
            <a:off x="2392555" y="2017244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May 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ECED0-4EB5-6D1D-F700-1A77392B1B44}"/>
              </a:ext>
            </a:extLst>
          </p:cNvPr>
          <p:cNvSpPr txBox="1"/>
          <p:nvPr/>
        </p:nvSpPr>
        <p:spPr>
          <a:xfrm>
            <a:off x="2392554" y="502378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Aug 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659C6-1E58-3A6A-C0D9-46D99558BED2}"/>
              </a:ext>
            </a:extLst>
          </p:cNvPr>
          <p:cNvSpPr txBox="1"/>
          <p:nvPr/>
        </p:nvSpPr>
        <p:spPr>
          <a:xfrm>
            <a:off x="4202296" y="553168"/>
            <a:ext cx="1956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Diffusion Models Beat GANs on Image Synthesis</a:t>
            </a:r>
          </a:p>
          <a:p>
            <a:endParaRPr lang="en-IL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D7F27-66A9-1463-D496-143FD8010CFA}"/>
              </a:ext>
            </a:extLst>
          </p:cNvPr>
          <p:cNvSpPr txBox="1"/>
          <p:nvPr/>
        </p:nvSpPr>
        <p:spPr>
          <a:xfrm>
            <a:off x="4202296" y="2555395"/>
            <a:ext cx="24457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b</a:t>
            </a:r>
            <a:r>
              <a:rPr lang="en-IL" sz="1300" dirty="0"/>
              <a:t>ut it’s UNCONDITIONAL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3BBAF-488C-3CC1-BC60-28186BD26013}"/>
              </a:ext>
            </a:extLst>
          </p:cNvPr>
          <p:cNvSpPr txBox="1"/>
          <p:nvPr/>
        </p:nvSpPr>
        <p:spPr>
          <a:xfrm>
            <a:off x="4686868" y="4472961"/>
            <a:ext cx="887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/>
                <a:latin typeface="NimbusRomNo9L"/>
              </a:rPr>
              <a:t>ILVR</a:t>
            </a:r>
            <a:r>
              <a:rPr lang="en-US" sz="2400" b="1" dirty="0">
                <a:effectLst/>
                <a:latin typeface="NimbusRomNo9L"/>
              </a:rPr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24196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40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 err="1"/>
              <a:t>Uncropping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525906" y="840956"/>
            <a:ext cx="1140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F9E73-AB51-E308-D7C6-D365ABF8ED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875" y="1318010"/>
            <a:ext cx="8206250" cy="506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8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41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 err="1"/>
              <a:t>Uncropping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306294" y="831122"/>
            <a:ext cx="1579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/>
              <a:t>Evaluation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5E533C3C-4782-6C02-A8F8-3698E4B0D6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197" y="3832899"/>
            <a:ext cx="5943600" cy="231652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BB87E7-0918-85E4-A92D-106D966552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597" y="1539008"/>
            <a:ext cx="6400800" cy="233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65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42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 err="1"/>
              <a:t>Uncropping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306294" y="831122"/>
            <a:ext cx="1579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/>
              <a:t>Evaluation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980FD6B-0ED9-0988-9B34-6E14C00A00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20" y="1743130"/>
            <a:ext cx="11474760" cy="31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77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43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 err="1"/>
              <a:t>Uncropping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3987350" y="831122"/>
            <a:ext cx="42173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/>
              <a:t>A nice application - Panorama</a:t>
            </a:r>
          </a:p>
        </p:txBody>
      </p:sp>
      <p:pic>
        <p:nvPicPr>
          <p:cNvPr id="3" name="Picture 2" descr="A picture containing text, outdoor, water, grass&#10;&#10;Description automatically generated">
            <a:extLst>
              <a:ext uri="{FF2B5EF4-FFF2-40B4-BE49-F238E27FC236}">
                <a16:creationId xmlns:a16="http://schemas.microsoft.com/office/drawing/2014/main" id="{F268ED10-3B8D-1970-E948-4B9918B220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073" y="1308176"/>
            <a:ext cx="8373854" cy="51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44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 err="1"/>
              <a:t>Uncropping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3987350" y="831122"/>
            <a:ext cx="42173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/>
              <a:t>A nice application - Panorama</a:t>
            </a:r>
          </a:p>
        </p:txBody>
      </p:sp>
      <p:pic>
        <p:nvPicPr>
          <p:cNvPr id="6" name="Picture 5" descr="A picture containing text, display, outdoor, runway&#10;&#10;Description automatically generated">
            <a:extLst>
              <a:ext uri="{FF2B5EF4-FFF2-40B4-BE49-F238E27FC236}">
                <a16:creationId xmlns:a16="http://schemas.microsoft.com/office/drawing/2014/main" id="{CA9BF03C-3BD3-9E89-5E6E-837E6195DD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75" y="1308176"/>
            <a:ext cx="10972846" cy="515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97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45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8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JPEG restoration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2454038" y="844411"/>
            <a:ext cx="728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corrects for JPEG compression artifacts, restoring plausible image detail </a:t>
            </a:r>
            <a:r>
              <a:rPr lang="en-IL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en-US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EF6D6A-1BC9-42E1-62A3-088D3FB7A2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304" y="2861096"/>
            <a:ext cx="9375383" cy="3552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B817C7-242D-A5F4-C01D-54C70C04378D}"/>
                  </a:ext>
                </a:extLst>
              </p:cNvPr>
              <p:cNvSpPr txBox="1"/>
              <p:nvPr/>
            </p:nvSpPr>
            <p:spPr>
              <a:xfrm>
                <a:off x="1080939" y="1349930"/>
                <a:ext cx="8036559" cy="1567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</a:t>
                </a:r>
                <a:r>
                  <a:rPr lang="en-IL" dirty="0"/>
                  <a:t>ill</a:t>
                </a:r>
                <a:r>
                  <a:rPr lang="en-US" dirty="0"/>
                  <a:t>s</a:t>
                </a:r>
                <a:r>
                  <a:rPr lang="en-IL" dirty="0"/>
                  <a:t> the masked regions with standard Gaussian noise</a:t>
                </a:r>
                <a:endParaRPr lang="he-IL" dirty="0"/>
              </a:p>
              <a:p>
                <a:endParaRPr lang="en-IL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b="1" dirty="0"/>
                  <a:t>Training: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L" dirty="0"/>
                  <a:t>Various quality factors (</a:t>
                </a:r>
                <a:r>
                  <a:rPr lang="en-IL" b="1" dirty="0"/>
                  <a:t>QF</a:t>
                </a:r>
                <a:r>
                  <a:rPr lang="en-IL" dirty="0"/>
                  <a:t>) in range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(5, 30)</m:t>
                    </m:r>
                  </m:oMath>
                </a14:m>
                <a:endParaRPr lang="en-IL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Authors use exponential distribution to sample the QF:  </a:t>
                </a:r>
                <a14:m>
                  <m:oMath xmlns:m="http://schemas.openxmlformats.org/officeDocument/2006/math">
                    <m:r>
                      <a:rPr lang="en-I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𝑄𝐹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B817C7-242D-A5F4-C01D-54C70C043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39" y="1349930"/>
                <a:ext cx="8036559" cy="1567993"/>
              </a:xfrm>
              <a:prstGeom prst="rect">
                <a:avLst/>
              </a:prstGeom>
              <a:blipFill>
                <a:blip r:embed="rId3"/>
                <a:stretch>
                  <a:fillRect l="-315" t="-2419" b="-564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15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46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8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JPEG restoration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1D7A1-5EAC-14A0-017D-2C8D60CF938B}"/>
              </a:ext>
            </a:extLst>
          </p:cNvPr>
          <p:cNvSpPr txBox="1"/>
          <p:nvPr/>
        </p:nvSpPr>
        <p:spPr>
          <a:xfrm>
            <a:off x="5525906" y="840956"/>
            <a:ext cx="1140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/>
              <a:t>Results</a:t>
            </a:r>
          </a:p>
        </p:txBody>
      </p:sp>
      <p:pic>
        <p:nvPicPr>
          <p:cNvPr id="8" name="Picture 7" descr="A collage of dogs&#10;&#10;Description automatically generated with medium confidence">
            <a:extLst>
              <a:ext uri="{FF2B5EF4-FFF2-40B4-BE49-F238E27FC236}">
                <a16:creationId xmlns:a16="http://schemas.microsoft.com/office/drawing/2014/main" id="{FB0EF0CB-6DA4-FEE6-AC56-31EA8FAC1C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575" y="1295400"/>
            <a:ext cx="9263347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87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47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8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JPEG restoration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1D7A1-5EAC-14A0-017D-2C8D60CF938B}"/>
              </a:ext>
            </a:extLst>
          </p:cNvPr>
          <p:cNvSpPr txBox="1"/>
          <p:nvPr/>
        </p:nvSpPr>
        <p:spPr>
          <a:xfrm>
            <a:off x="5525906" y="840956"/>
            <a:ext cx="1140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/>
              <a:t>Results</a:t>
            </a:r>
          </a:p>
        </p:txBody>
      </p:sp>
      <p:pic>
        <p:nvPicPr>
          <p:cNvPr id="6" name="Picture 5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576406F2-84E6-6FF4-3B5F-5566DB9437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6047" y="1318010"/>
            <a:ext cx="6599906" cy="504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27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48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8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JPEG restoration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1D7A1-5EAC-14A0-017D-2C8D60CF938B}"/>
              </a:ext>
            </a:extLst>
          </p:cNvPr>
          <p:cNvSpPr txBox="1"/>
          <p:nvPr/>
        </p:nvSpPr>
        <p:spPr>
          <a:xfrm>
            <a:off x="5307964" y="840956"/>
            <a:ext cx="15760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/>
              <a:t>Evaluation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7B29FCB-7715-4BEF-A757-AB4D304E23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15" y="1548842"/>
            <a:ext cx="6268170" cy="409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17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49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40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Multi-task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DAF1B-DFB8-5CB7-A94A-89E8D56C2880}"/>
              </a:ext>
            </a:extLst>
          </p:cNvPr>
          <p:cNvSpPr txBox="1"/>
          <p:nvPr/>
        </p:nvSpPr>
        <p:spPr>
          <a:xfrm>
            <a:off x="2598087" y="844411"/>
            <a:ext cx="699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“approach to learning a single model for multiple image-to-image tasks”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1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5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40" y="61562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Cool but… HOW?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F869B4-B85D-F55F-90D7-1C65F8892F7C}"/>
                  </a:ext>
                </a:extLst>
              </p:cNvPr>
              <p:cNvSpPr txBox="1"/>
              <p:nvPr/>
            </p:nvSpPr>
            <p:spPr>
              <a:xfrm>
                <a:off x="1080940" y="1692777"/>
                <a:ext cx="4134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Multivariate normal distribution</a:t>
                </a:r>
                <a:r>
                  <a:rPr lang="en-IL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I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F869B4-B85D-F55F-90D7-1C65F8892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40" y="1692777"/>
                <a:ext cx="4134337" cy="369332"/>
              </a:xfrm>
              <a:prstGeom prst="rect">
                <a:avLst/>
              </a:prstGeom>
              <a:blipFill>
                <a:blip r:embed="rId2"/>
                <a:stretch>
                  <a:fillRect l="-917" t="-6667" b="-2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C15BF93-81D8-0ADE-63B0-E479F3DDE057}"/>
              </a:ext>
            </a:extLst>
          </p:cNvPr>
          <p:cNvSpPr txBox="1"/>
          <p:nvPr/>
        </p:nvSpPr>
        <p:spPr>
          <a:xfrm>
            <a:off x="1559620" y="769448"/>
            <a:ext cx="907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33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reliminaries</a:t>
            </a:r>
            <a:endParaRPr lang="en-US" sz="3200" b="1" i="0" dirty="0">
              <a:solidFill>
                <a:srgbClr val="000000"/>
              </a:solidFill>
              <a:effectLst/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74827CB9-5F2F-E691-0C7E-E05E560619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940" y="2400663"/>
            <a:ext cx="4807026" cy="337378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62ACAF4-12CF-E0C9-56FA-3D16739605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747" y="1376501"/>
            <a:ext cx="5257345" cy="2567321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385D40B4-3546-E68D-DCAF-876BF6494DB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308" y="3789029"/>
            <a:ext cx="4916751" cy="25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50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Multi-task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525907" y="831122"/>
            <a:ext cx="1140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/>
              <a:t>Results</a:t>
            </a:r>
          </a:p>
        </p:txBody>
      </p:sp>
      <p:pic>
        <p:nvPicPr>
          <p:cNvPr id="6" name="Picture 5" descr="A picture containing text, different, same&#10;&#10;Description automatically generated">
            <a:extLst>
              <a:ext uri="{FF2B5EF4-FFF2-40B4-BE49-F238E27FC236}">
                <a16:creationId xmlns:a16="http://schemas.microsoft.com/office/drawing/2014/main" id="{01EFA728-A11D-55D0-46A7-9F6291457B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495" y="1364312"/>
            <a:ext cx="8981006" cy="49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59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51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Multi-task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525907" y="831122"/>
            <a:ext cx="1140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/>
              <a:t>Results</a:t>
            </a:r>
          </a:p>
        </p:txBody>
      </p:sp>
      <p:pic>
        <p:nvPicPr>
          <p:cNvPr id="3" name="Picture 2" descr="A picture containing text, different, various, bunch&#10;&#10;Description automatically generated">
            <a:extLst>
              <a:ext uri="{FF2B5EF4-FFF2-40B4-BE49-F238E27FC236}">
                <a16:creationId xmlns:a16="http://schemas.microsoft.com/office/drawing/2014/main" id="{0089BC1A-3B8A-01C0-78A4-402CB05A61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332" y="1308176"/>
            <a:ext cx="5085336" cy="51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52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39" y="133070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Multi-task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8EE68-9171-05B9-DAB8-56AE0064D5C7}"/>
              </a:ext>
            </a:extLst>
          </p:cNvPr>
          <p:cNvSpPr txBox="1"/>
          <p:nvPr/>
        </p:nvSpPr>
        <p:spPr>
          <a:xfrm>
            <a:off x="5306298" y="831122"/>
            <a:ext cx="1579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/>
              <a:t>Evaluation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887A46A-1F61-055F-BC81-E6787FB7DE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8148" y="1546263"/>
            <a:ext cx="6235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14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53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40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Sample Diversity</a:t>
            </a:r>
          </a:p>
        </p:txBody>
      </p:sp>
      <p:pic>
        <p:nvPicPr>
          <p:cNvPr id="8" name="Picture 7" descr="A picture containing text, different, various, colorful&#10;&#10;Description automatically generated">
            <a:extLst>
              <a:ext uri="{FF2B5EF4-FFF2-40B4-BE49-F238E27FC236}">
                <a16:creationId xmlns:a16="http://schemas.microsoft.com/office/drawing/2014/main" id="{E6B3B107-AF25-3311-F35D-E27471CBDD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597" y="844411"/>
            <a:ext cx="10798803" cy="55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17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54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40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General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12420-EA08-8BAC-A5D6-47155C143964}"/>
              </a:ext>
            </a:extLst>
          </p:cNvPr>
          <p:cNvSpPr txBox="1"/>
          <p:nvPr/>
        </p:nvSpPr>
        <p:spPr>
          <a:xfrm>
            <a:off x="1080940" y="844411"/>
            <a:ext cx="9482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LibertineMathMI"/>
              </a:rPr>
              <a:t>The authors didn’t find over-fitting to be an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bertineMathMI"/>
              </a:rPr>
              <a:t>The authors didn’t apply any task specific hyper-parameters tuning / architectural modifications.</a:t>
            </a:r>
            <a:endParaRPr lang="en-US" sz="1800" dirty="0">
              <a:effectLst/>
              <a:latin typeface="LibertineMathM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LinLibertineT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4529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920D-8639-A675-AAB3-9534A7D1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8E3D-1BDE-9C40-9384-592B4465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55</a:t>
            </a:fld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8163-4E5D-17E1-04F9-BDD7FC000B51}"/>
              </a:ext>
            </a:extLst>
          </p:cNvPr>
          <p:cNvSpPr txBox="1"/>
          <p:nvPr/>
        </p:nvSpPr>
        <p:spPr>
          <a:xfrm>
            <a:off x="1080940" y="136525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4000" b="1" dirty="0"/>
              <a:t>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12420-EA08-8BAC-A5D6-47155C143964}"/>
              </a:ext>
            </a:extLst>
          </p:cNvPr>
          <p:cNvSpPr txBox="1"/>
          <p:nvPr/>
        </p:nvSpPr>
        <p:spPr>
          <a:xfrm>
            <a:off x="1080940" y="844411"/>
            <a:ext cx="10180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Large number of finement step (1K in Palette) resulting slow inference compared to GAN based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Implicit biases (general problem for generative models)</a:t>
            </a:r>
          </a:p>
        </p:txBody>
      </p:sp>
    </p:spTree>
    <p:extLst>
      <p:ext uri="{BB962C8B-B14F-4D97-AF65-F5344CB8AC3E}">
        <p14:creationId xmlns:p14="http://schemas.microsoft.com/office/powerpoint/2010/main" val="275457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56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3522393" y="820179"/>
            <a:ext cx="514721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7500" b="1" dirty="0"/>
              <a:t>Questions ?</a:t>
            </a:r>
          </a:p>
        </p:txBody>
      </p:sp>
      <p:pic>
        <p:nvPicPr>
          <p:cNvPr id="2050" name="Picture 2" descr="Question-mark GIFs - Get the best GIF on GIPHY">
            <a:extLst>
              <a:ext uri="{FF2B5EF4-FFF2-40B4-BE49-F238E27FC236}">
                <a16:creationId xmlns:a16="http://schemas.microsoft.com/office/drawing/2014/main" id="{BAF8DA3F-1392-546A-FB14-784213DE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2520" y="2066674"/>
            <a:ext cx="4306957" cy="323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252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61D9E-34DF-8916-9956-609E8F70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Palette: Image-to-Image Diffusion Models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DD376-3B68-AE5A-2667-BE9A49C0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57</a:t>
            </a:fld>
            <a:endParaRPr lang="en-IL"/>
          </a:p>
        </p:txBody>
      </p:sp>
      <p:pic>
        <p:nvPicPr>
          <p:cNvPr id="1026" name="Picture 2" descr="Thanks GIFs - Get the best GIF on GIPHY">
            <a:extLst>
              <a:ext uri="{FF2B5EF4-FFF2-40B4-BE49-F238E27FC236}">
                <a16:creationId xmlns:a16="http://schemas.microsoft.com/office/drawing/2014/main" id="{237AA0FA-A8C9-1220-2B69-BCA11A211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26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6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40" y="61562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Cool but… HOW?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869B4-B85D-F55F-90D7-1C65F8892F7C}"/>
              </a:ext>
            </a:extLst>
          </p:cNvPr>
          <p:cNvSpPr txBox="1"/>
          <p:nvPr/>
        </p:nvSpPr>
        <p:spPr>
          <a:xfrm>
            <a:off x="1080940" y="1477334"/>
            <a:ext cx="481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Denoising Diffusion Probabilistic Models (DDPM):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5BF93-81D8-0ADE-63B0-E479F3DDE057}"/>
              </a:ext>
            </a:extLst>
          </p:cNvPr>
          <p:cNvSpPr txBox="1"/>
          <p:nvPr/>
        </p:nvSpPr>
        <p:spPr>
          <a:xfrm>
            <a:off x="1559620" y="769448"/>
            <a:ext cx="907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33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reliminaries</a:t>
            </a:r>
            <a:endParaRPr lang="en-US" sz="3200" b="1" i="0" dirty="0">
              <a:solidFill>
                <a:srgbClr val="000000"/>
              </a:solidFill>
              <a:effectLst/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C6F67-DB4D-DF32-76BC-76136BC88B25}"/>
                  </a:ext>
                </a:extLst>
              </p:cNvPr>
              <p:cNvSpPr txBox="1"/>
              <p:nvPr/>
            </p:nvSpPr>
            <p:spPr>
              <a:xfrm>
                <a:off x="1426464" y="1899168"/>
                <a:ext cx="105972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dirty="0"/>
                  <a:t>Diffusion Models learns a </a:t>
                </a:r>
                <a:r>
                  <a:rPr lang="en-IL" b="1" dirty="0"/>
                  <a:t>Markov Chain</a:t>
                </a:r>
                <a:r>
                  <a:rPr lang="en-IL" dirty="0"/>
                  <a:t> that gradually converts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I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L" dirty="0"/>
                  <a:t>into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L" dirty="0"/>
                  <a:t> from the data 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C6F67-DB4D-DF32-76BC-76136BC8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1899168"/>
                <a:ext cx="10597260" cy="646331"/>
              </a:xfrm>
              <a:prstGeom prst="rect">
                <a:avLst/>
              </a:prstGeom>
              <a:blipFill>
                <a:blip r:embed="rId2"/>
                <a:stretch>
                  <a:fillRect l="-359" t="-3846" r="-12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B444C9-998D-1229-910B-39D15EB783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538" y="2404894"/>
            <a:ext cx="42926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99637-60D2-7726-CB1C-59224D38DF28}"/>
              </a:ext>
            </a:extLst>
          </p:cNvPr>
          <p:cNvSpPr txBox="1"/>
          <p:nvPr/>
        </p:nvSpPr>
        <p:spPr>
          <a:xfrm>
            <a:off x="1426464" y="2444113"/>
            <a:ext cx="2079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IL" dirty="0"/>
              <a:t>orward process:</a:t>
            </a:r>
          </a:p>
          <a:p>
            <a:endParaRPr lang="en-IL" dirty="0"/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32952F-FB80-BB61-E31B-A5EB09CB25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9038" y="3094313"/>
            <a:ext cx="3949700" cy="546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6AB4B0-88CF-2A84-7594-2C3BBCBD18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538" y="3939694"/>
            <a:ext cx="4013200" cy="495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535CF5-400F-BF84-5025-0D3406C0072C}"/>
              </a:ext>
            </a:extLst>
          </p:cNvPr>
          <p:cNvSpPr txBox="1"/>
          <p:nvPr/>
        </p:nvSpPr>
        <p:spPr>
          <a:xfrm>
            <a:off x="1426464" y="3976246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IL" dirty="0"/>
              <a:t>enerative process: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6D881740-326A-9AB0-05FF-2A24D165259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538" y="4556996"/>
            <a:ext cx="4533900" cy="90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2C0A5-DA9C-553B-39DA-8F6DFBC44559}"/>
              </a:ext>
            </a:extLst>
          </p:cNvPr>
          <p:cNvSpPr txBox="1"/>
          <p:nvPr/>
        </p:nvSpPr>
        <p:spPr>
          <a:xfrm>
            <a:off x="1426464" y="5710019"/>
            <a:ext cx="188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Objective loss: </a:t>
            </a:r>
          </a:p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8100A2-1F4F-2628-D562-B9DC6D5E70E5}"/>
                  </a:ext>
                </a:extLst>
              </p:cNvPr>
              <p:cNvSpPr txBox="1"/>
              <p:nvPr/>
            </p:nvSpPr>
            <p:spPr>
              <a:xfrm>
                <a:off x="4018911" y="5749998"/>
                <a:ext cx="2423577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8100A2-1F4F-2628-D562-B9DC6D5E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911" y="5749998"/>
                <a:ext cx="2423577" cy="338554"/>
              </a:xfrm>
              <a:prstGeom prst="rect">
                <a:avLst/>
              </a:prstGeom>
              <a:blipFill>
                <a:blip r:embed="rId7"/>
                <a:stretch>
                  <a:fillRect b="-35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23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8" grpId="0"/>
      <p:bldP spid="18" grpId="0"/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7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40" y="61562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Cool but… HOW?</a:t>
            </a:r>
          </a:p>
        </p:txBody>
      </p:sp>
      <p:pic>
        <p:nvPicPr>
          <p:cNvPr id="5122" name="Picture 2" descr="Image of Okay, let's go.">
            <a:extLst>
              <a:ext uri="{FF2B5EF4-FFF2-40B4-BE49-F238E27FC236}">
                <a16:creationId xmlns:a16="http://schemas.microsoft.com/office/drawing/2014/main" id="{41D91CA5-881C-8BB6-CC3B-1F6478C6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5999" y="1953260"/>
            <a:ext cx="50800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90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8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40" y="61562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Cool but… 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34376-FCF3-590A-3706-0A41D9F949AE}"/>
              </a:ext>
            </a:extLst>
          </p:cNvPr>
          <p:cNvSpPr txBox="1"/>
          <p:nvPr/>
        </p:nvSpPr>
        <p:spPr>
          <a:xfrm>
            <a:off x="1080940" y="1307592"/>
            <a:ext cx="675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Now we want to sample images from the conditiontal distribution</a:t>
            </a:r>
            <a:r>
              <a:rPr lang="en-US" dirty="0"/>
              <a:t>:</a:t>
            </a:r>
            <a:r>
              <a:rPr lang="en-IL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33C6C82-D5CA-0771-BD7A-64762A85DD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260" y="1066053"/>
            <a:ext cx="1285240" cy="768189"/>
          </a:xfrm>
          <a:prstGeom prst="rect">
            <a:avLst/>
          </a:prstGeom>
        </p:spPr>
      </p:pic>
      <p:pic>
        <p:nvPicPr>
          <p:cNvPr id="10" name="Picture 9" descr="Diagram, text, schematic&#10;&#10;Description automatically generated">
            <a:extLst>
              <a:ext uri="{FF2B5EF4-FFF2-40B4-BE49-F238E27FC236}">
                <a16:creationId xmlns:a16="http://schemas.microsoft.com/office/drawing/2014/main" id="{74B14CFF-AF65-09C3-4897-D6293FE8C4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540" y="2594295"/>
            <a:ext cx="4432300" cy="157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98410F-74DD-2874-C6A7-8B99341861D2}"/>
                  </a:ext>
                </a:extLst>
              </p:cNvPr>
              <p:cNvSpPr txBox="1"/>
              <p:nvPr/>
            </p:nvSpPr>
            <p:spPr>
              <a:xfrm>
                <a:off x="1039842" y="2132630"/>
                <a:ext cx="632128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MMI10"/>
                  </a:rPr>
                  <a:t>In the </a:t>
                </a:r>
                <a:r>
                  <a:rPr lang="en-US" b="1" dirty="0">
                    <a:latin typeface="CMMI10"/>
                  </a:rPr>
                  <a:t>un</a:t>
                </a:r>
                <a:r>
                  <a:rPr lang="en-US" dirty="0">
                    <a:latin typeface="CMMI10"/>
                  </a:rPr>
                  <a:t>conditional DDPM we predicted the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1800" i="1" dirty="0"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l-GR" sz="1800" b="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effectLst/>
                  <a:latin typeface="CMMI1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MR10"/>
                  </a:rPr>
                  <a:t>Now we want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1800" i="1" dirty="0" smtClean="0"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l-GR" sz="180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 dirty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 dirty="0"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dirty="0">
                  <a:effectLst/>
                  <a:latin typeface="CMR1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98410F-74DD-2874-C6A7-8B9934186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42" y="2132630"/>
                <a:ext cx="6321282" cy="923330"/>
              </a:xfrm>
              <a:prstGeom prst="rect">
                <a:avLst/>
              </a:prstGeom>
              <a:blipFill>
                <a:blip r:embed="rId4"/>
                <a:stretch>
                  <a:fillRect l="-803" t="-41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713E63-554A-17F6-149E-D15EAC8FB2FD}"/>
                  </a:ext>
                </a:extLst>
              </p:cNvPr>
              <p:cNvSpPr txBox="1"/>
              <p:nvPr/>
            </p:nvSpPr>
            <p:spPr>
              <a:xfrm>
                <a:off x="1080940" y="5710019"/>
                <a:ext cx="5016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  <a:r>
                  <a:rPr lang="en-IL" dirty="0"/>
                  <a:t>ondiction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IL" dirty="0"/>
                  <a:t> want to ensure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) =</m:t>
                    </m:r>
                    <m:sSub>
                      <m:sSubPr>
                        <m:ctrlPr>
                          <a:rPr lang="en-I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713E63-554A-17F6-149E-D15EAC8FB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40" y="5710019"/>
                <a:ext cx="5016758" cy="369332"/>
              </a:xfrm>
              <a:prstGeom prst="rect">
                <a:avLst/>
              </a:prstGeom>
              <a:blipFill>
                <a:blip r:embed="rId5"/>
                <a:stretch>
                  <a:fillRect l="-756" t="-6667" b="-2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3296ED-19D0-A6AD-8F8D-58924DB73576}"/>
                  </a:ext>
                </a:extLst>
              </p:cNvPr>
              <p:cNvSpPr txBox="1"/>
              <p:nvPr/>
            </p:nvSpPr>
            <p:spPr>
              <a:xfrm>
                <a:off x="2985651" y="4801357"/>
                <a:ext cx="2282088" cy="412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𝑢𝑠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3296ED-19D0-A6AD-8F8D-58924DB73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651" y="4801357"/>
                <a:ext cx="2282088" cy="412485"/>
              </a:xfrm>
              <a:prstGeom prst="rect">
                <a:avLst/>
              </a:prstGeom>
              <a:blipFill>
                <a:blip r:embed="rId6"/>
                <a:stretch>
                  <a:fillRect l="-556" r="-556" b="-1212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E65BD2-1363-77CA-08B7-069DFB99C7D1}"/>
                  </a:ext>
                </a:extLst>
              </p:cNvPr>
              <p:cNvSpPr txBox="1"/>
              <p:nvPr/>
            </p:nvSpPr>
            <p:spPr>
              <a:xfrm>
                <a:off x="1001570" y="4169095"/>
                <a:ext cx="76903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𝑢𝑠</m:t>
                        </m:r>
                      </m:sub>
                    </m:sSub>
                  </m:oMath>
                </a14:m>
                <a:r>
                  <a:rPr lang="en-I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be an up-sampling and down-sampling operations respectively.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dirty="0"/>
                  <a:t>We then define: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E65BD2-1363-77CA-08B7-069DFB99C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0" y="4169095"/>
                <a:ext cx="7690310" cy="646331"/>
              </a:xfrm>
              <a:prstGeom prst="rect">
                <a:avLst/>
              </a:prstGeom>
              <a:blipFill>
                <a:blip r:embed="rId7"/>
                <a:stretch>
                  <a:fillRect l="-494" t="-5769" b="-115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4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D9A68-6FF4-1D63-8AB2-A5CD48C2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Palette: Image-to-Image Diffusion Models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275E-A106-DC69-2E24-27186D34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46F2A-1CD2-1046-8DF4-12254C30794E}" type="slidenum">
              <a:rPr lang="en-IL" smtClean="0"/>
              <a:t>9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2BCF9-7EE0-C670-B8AA-AD56A1736126}"/>
              </a:ext>
            </a:extLst>
          </p:cNvPr>
          <p:cNvSpPr txBox="1"/>
          <p:nvPr/>
        </p:nvSpPr>
        <p:spPr>
          <a:xfrm>
            <a:off x="1080940" y="61562"/>
            <a:ext cx="1003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IL" sz="4000" b="1" dirty="0"/>
              <a:t>Cool but… HOW?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F6A40-AD2F-1030-1E6B-4B345F5C8093}"/>
              </a:ext>
            </a:extLst>
          </p:cNvPr>
          <p:cNvSpPr txBox="1"/>
          <p:nvPr/>
        </p:nvSpPr>
        <p:spPr>
          <a:xfrm>
            <a:off x="3456432" y="322783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orig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EEE1AE-DC4B-FED3-AC76-46C888E27501}"/>
                  </a:ext>
                </a:extLst>
              </p:cNvPr>
              <p:cNvSpPr txBox="1"/>
              <p:nvPr/>
            </p:nvSpPr>
            <p:spPr>
              <a:xfrm>
                <a:off x="1273766" y="5470433"/>
                <a:ext cx="39712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Maintaining dimensionality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Keeping high-level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values lose more information</a:t>
                </a:r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EEE1AE-DC4B-FED3-AC76-46C888E27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766" y="5470433"/>
                <a:ext cx="3971215" cy="923330"/>
              </a:xfrm>
              <a:prstGeom prst="rect">
                <a:avLst/>
              </a:prstGeom>
              <a:blipFill>
                <a:blip r:embed="rId3"/>
                <a:stretch>
                  <a:fillRect l="-958" t="-2703" r="-1278" b="-94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person&#10;&#10;Description automatically generated">
            <a:extLst>
              <a:ext uri="{FF2B5EF4-FFF2-40B4-BE49-F238E27FC236}">
                <a16:creationId xmlns:a16="http://schemas.microsoft.com/office/drawing/2014/main" id="{824B88E5-4410-4937-7FD0-A49E6E4C15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766" y="1756581"/>
            <a:ext cx="3506342" cy="23375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04D1AC-1B4A-17BD-C056-7F1D25A8F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458" y="4690997"/>
            <a:ext cx="57708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9218DA-15CE-9388-A9CA-C5383B49E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649" y="1756581"/>
            <a:ext cx="3714151" cy="237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AC9946-0858-0B76-4C75-E3E9D2EC0AEA}"/>
                  </a:ext>
                </a:extLst>
              </p:cNvPr>
              <p:cNvSpPr txBox="1"/>
              <p:nvPr/>
            </p:nvSpPr>
            <p:spPr>
              <a:xfrm>
                <a:off x="1273766" y="783893"/>
                <a:ext cx="6096000" cy="41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IL" sz="2000" dirty="0"/>
                  <a:t> </a:t>
                </a:r>
                <a:r>
                  <a:rPr lang="en-IL" dirty="0"/>
                  <a:t>, illustrations: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AC9946-0858-0B76-4C75-E3E9D2EC0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766" y="783893"/>
                <a:ext cx="6096000" cy="412485"/>
              </a:xfrm>
              <a:prstGeom prst="rect">
                <a:avLst/>
              </a:prstGeom>
              <a:blipFill>
                <a:blip r:embed="rId7"/>
                <a:stretch>
                  <a:fillRect l="-416" b="-205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0EA68A-2828-15D0-1708-6848F120003F}"/>
                  </a:ext>
                </a:extLst>
              </p14:cNvPr>
              <p14:cNvContentPartPr/>
              <p14:nvPr/>
            </p14:nvContentPartPr>
            <p14:xfrm>
              <a:off x="4234640" y="4298800"/>
              <a:ext cx="959040" cy="612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0EA68A-2828-15D0-1708-6848F12000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25640" y="4290160"/>
                <a:ext cx="97668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81A3E68-78EC-AA0A-8016-DBDE6688DE8C}"/>
                  </a:ext>
                </a:extLst>
              </p14:cNvPr>
              <p14:cNvContentPartPr/>
              <p14:nvPr/>
            </p14:nvContentPartPr>
            <p14:xfrm>
              <a:off x="5085320" y="4798840"/>
              <a:ext cx="142200" cy="226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81A3E68-78EC-AA0A-8016-DBDE6688DE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76680" y="4789840"/>
                <a:ext cx="15984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E3BA999-52EE-31EA-014E-2D9E0C6DA181}"/>
              </a:ext>
            </a:extLst>
          </p:cNvPr>
          <p:cNvGrpSpPr/>
          <p:nvPr/>
        </p:nvGrpSpPr>
        <p:grpSpPr>
          <a:xfrm>
            <a:off x="6722960" y="4390240"/>
            <a:ext cx="1113120" cy="498600"/>
            <a:chOff x="6722960" y="4390240"/>
            <a:chExt cx="111312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29869E-DEA2-B6C4-4191-93CD14ADD3FB}"/>
                    </a:ext>
                  </a:extLst>
                </p14:cNvPr>
                <p14:cNvContentPartPr/>
                <p14:nvPr/>
              </p14:nvContentPartPr>
              <p14:xfrm>
                <a:off x="6722960" y="4445680"/>
                <a:ext cx="1054440" cy="443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29869E-DEA2-B6C4-4191-93CD14ADD3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13960" y="4436680"/>
                  <a:ext cx="10720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D02AB22-A7CA-BACD-39B6-0A1CFC2C7EBE}"/>
                    </a:ext>
                  </a:extLst>
                </p14:cNvPr>
                <p14:cNvContentPartPr/>
                <p14:nvPr/>
              </p14:nvContentPartPr>
              <p14:xfrm>
                <a:off x="7653200" y="4390240"/>
                <a:ext cx="182880" cy="17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D02AB22-A7CA-BACD-39B6-0A1CFC2C7E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4200" y="4381600"/>
                  <a:ext cx="200520" cy="191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 descr="A picture containing text, colorful, tiled, black&#10;&#10;Description automatically generated">
            <a:extLst>
              <a:ext uri="{FF2B5EF4-FFF2-40B4-BE49-F238E27FC236}">
                <a16:creationId xmlns:a16="http://schemas.microsoft.com/office/drawing/2014/main" id="{D7857ADF-9A20-2A7E-991C-AD48784E34A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3"/>
          <a:stretch/>
        </p:blipFill>
        <p:spPr>
          <a:xfrm>
            <a:off x="8441895" y="4365645"/>
            <a:ext cx="1029090" cy="2308029"/>
          </a:xfrm>
          <a:prstGeom prst="rect">
            <a:avLst/>
          </a:prstGeom>
        </p:spPr>
      </p:pic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22FA787C-8581-E475-EA44-99296329860C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154" y="4365645"/>
            <a:ext cx="1004097" cy="230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7DB276-71B0-7959-5534-A2C13A08F5CA}"/>
                  </a:ext>
                </a:extLst>
              </p:cNvPr>
              <p:cNvSpPr txBox="1"/>
              <p:nvPr/>
            </p:nvSpPr>
            <p:spPr>
              <a:xfrm>
                <a:off x="4490437" y="4429611"/>
                <a:ext cx="827026" cy="31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r" defTabSz="9144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7DB276-71B0-7959-5534-A2C13A08F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437" y="4429611"/>
                <a:ext cx="827026" cy="316369"/>
              </a:xfrm>
              <a:prstGeom prst="rect">
                <a:avLst/>
              </a:prstGeom>
              <a:blipFill>
                <a:blip r:embed="rId1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6F7FF0-709B-54D2-ACCF-06496987F22F}"/>
                  </a:ext>
                </a:extLst>
              </p:cNvPr>
              <p:cNvSpPr txBox="1"/>
              <p:nvPr/>
            </p:nvSpPr>
            <p:spPr>
              <a:xfrm>
                <a:off x="6654119" y="4433908"/>
                <a:ext cx="7515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r" defTabSz="9144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𝑢𝑠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∙)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6F7FF0-709B-54D2-ACCF-06496987F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119" y="4433908"/>
                <a:ext cx="751516" cy="307777"/>
              </a:xfrm>
              <a:prstGeom prst="rect">
                <a:avLst/>
              </a:prstGeom>
              <a:blipFill>
                <a:blip r:embed="rId1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40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8768</TotalTime>
  <Words>1295</Words>
  <Application>Microsoft Macintosh PowerPoint</Application>
  <PresentationFormat>Widescreen</PresentationFormat>
  <Paragraphs>321</Paragraphs>
  <Slides>57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CMMI10</vt:lpstr>
      <vt:lpstr>CMR10</vt:lpstr>
      <vt:lpstr>LibertineMathMI</vt:lpstr>
      <vt:lpstr>LinLibertineT</vt:lpstr>
      <vt:lpstr>Lucida Grande</vt:lpstr>
      <vt:lpstr>NimbusRomNo9L</vt:lpstr>
      <vt:lpstr>txsys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Sagi Polaczek</dc:creator>
  <cp:lastModifiedBy>Sagi Polaczek</cp:lastModifiedBy>
  <cp:revision>12</cp:revision>
  <dcterms:created xsi:type="dcterms:W3CDTF">2022-11-19T13:01:28Z</dcterms:created>
  <dcterms:modified xsi:type="dcterms:W3CDTF">2022-12-01T18:06:36Z</dcterms:modified>
</cp:coreProperties>
</file>